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77" r:id="rId3"/>
    <p:sldId id="279" r:id="rId4"/>
    <p:sldId id="261" r:id="rId5"/>
    <p:sldId id="276" r:id="rId6"/>
    <p:sldId id="278" r:id="rId7"/>
    <p:sldId id="257" r:id="rId8"/>
    <p:sldId id="259" r:id="rId9"/>
    <p:sldId id="260" r:id="rId10"/>
    <p:sldId id="263" r:id="rId11"/>
    <p:sldId id="264" r:id="rId12"/>
    <p:sldId id="265" r:id="rId13"/>
    <p:sldId id="266" r:id="rId14"/>
    <p:sldId id="269" r:id="rId15"/>
    <p:sldId id="268" r:id="rId16"/>
    <p:sldId id="271" r:id="rId17"/>
    <p:sldId id="272" r:id="rId18"/>
    <p:sldId id="267" r:id="rId19"/>
    <p:sldId id="274"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70"/>
    <p:restoredTop sz="93883" autoAdjust="0"/>
  </p:normalViewPr>
  <p:slideViewPr>
    <p:cSldViewPr snapToGrid="0">
      <p:cViewPr varScale="1">
        <p:scale>
          <a:sx n="64" d="100"/>
          <a:sy n="64" d="100"/>
        </p:scale>
        <p:origin x="780" y="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C7AA9B-E160-483C-82B8-77B412F81A0D}" type="datetimeFigureOut">
              <a:rPr lang="en-US" smtClean="0"/>
              <a:t>10/21/2025</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C38498-29A6-4284-B7F6-E49BF4263682}" type="slidenum">
              <a:rPr lang="en-US" smtClean="0"/>
              <a:t>‹N°›</a:t>
            </a:fld>
            <a:endParaRPr lang="en-US"/>
          </a:p>
        </p:txBody>
      </p:sp>
    </p:spTree>
    <p:extLst>
      <p:ext uri="{BB962C8B-B14F-4D97-AF65-F5344CB8AC3E}">
        <p14:creationId xmlns:p14="http://schemas.microsoft.com/office/powerpoint/2010/main" val="1477068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D5C38498-29A6-4284-B7F6-E49BF4263682}" type="slidenum">
              <a:rPr lang="en-US" smtClean="0"/>
              <a:t>1</a:t>
            </a:fld>
            <a:endParaRPr lang="en-US"/>
          </a:p>
        </p:txBody>
      </p:sp>
    </p:spTree>
    <p:extLst>
      <p:ext uri="{BB962C8B-B14F-4D97-AF65-F5344CB8AC3E}">
        <p14:creationId xmlns:p14="http://schemas.microsoft.com/office/powerpoint/2010/main" val="3017593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MA" dirty="0" smtClean="0"/>
              <a:t>On reconnait toutefois qu’il y a des indicateurs difficile à renseigner c’est pourquoi on a parfois recours à des proxy pour pouvoir donner une évaluation qui se</a:t>
            </a:r>
            <a:r>
              <a:rPr lang="fr-MA" baseline="0" dirty="0" smtClean="0"/>
              <a:t> rapproche de la cible</a:t>
            </a:r>
            <a:endParaRPr lang="en-US" dirty="0"/>
          </a:p>
        </p:txBody>
      </p:sp>
      <p:sp>
        <p:nvSpPr>
          <p:cNvPr id="4" name="Espace réservé du numéro de diapositive 3"/>
          <p:cNvSpPr>
            <a:spLocks noGrp="1"/>
          </p:cNvSpPr>
          <p:nvPr>
            <p:ph type="sldNum" sz="quarter" idx="10"/>
          </p:nvPr>
        </p:nvSpPr>
        <p:spPr/>
        <p:txBody>
          <a:bodyPr/>
          <a:lstStyle/>
          <a:p>
            <a:fld id="{D5C38498-29A6-4284-B7F6-E49BF4263682}" type="slidenum">
              <a:rPr lang="en-US" smtClean="0"/>
              <a:t>12</a:t>
            </a:fld>
            <a:endParaRPr lang="en-US"/>
          </a:p>
        </p:txBody>
      </p:sp>
    </p:spTree>
    <p:extLst>
      <p:ext uri="{BB962C8B-B14F-4D97-AF65-F5344CB8AC3E}">
        <p14:creationId xmlns:p14="http://schemas.microsoft.com/office/powerpoint/2010/main" val="3786025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D5C38498-29A6-4284-B7F6-E49BF4263682}" type="slidenum">
              <a:rPr lang="en-US" smtClean="0"/>
              <a:t>13</a:t>
            </a:fld>
            <a:endParaRPr lang="en-US"/>
          </a:p>
        </p:txBody>
      </p:sp>
    </p:spTree>
    <p:extLst>
      <p:ext uri="{BB962C8B-B14F-4D97-AF65-F5344CB8AC3E}">
        <p14:creationId xmlns:p14="http://schemas.microsoft.com/office/powerpoint/2010/main" val="2656181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MA" dirty="0" smtClean="0"/>
              <a:t>L’agenda 2063</a:t>
            </a:r>
            <a:r>
              <a:rPr lang="fr-MA" baseline="0" dirty="0" smtClean="0"/>
              <a:t> est un agenda Africain qui constitue une</a:t>
            </a:r>
            <a:r>
              <a:rPr lang="fr-FR" sz="1200" dirty="0" smtClean="0">
                <a:solidFill>
                  <a:srgbClr val="FF0000"/>
                </a:solidFill>
              </a:rPr>
              <a:t> feuille de route à long terme (sur 50 ans) pour 54 pays</a:t>
            </a:r>
            <a:r>
              <a:rPr lang="fr-FR" sz="1200" baseline="0" dirty="0" smtClean="0">
                <a:solidFill>
                  <a:srgbClr val="FF0000"/>
                </a:solidFill>
              </a:rPr>
              <a:t> de l’Afrique qui v</a:t>
            </a:r>
            <a:r>
              <a:rPr lang="fr-FR" sz="1200" b="0" i="0" kern="1200" dirty="0" smtClean="0">
                <a:solidFill>
                  <a:schemeClr val="tx1"/>
                </a:solidFill>
                <a:effectLst/>
                <a:latin typeface="+mn-lt"/>
                <a:ea typeface="+mn-ea"/>
                <a:cs typeface="+mn-cs"/>
              </a:rPr>
              <a:t>ise à </a:t>
            </a:r>
            <a:r>
              <a:rPr lang="fr-FR" sz="1200" b="1" i="0" kern="1200" dirty="0" smtClean="0">
                <a:solidFill>
                  <a:schemeClr val="tx1"/>
                </a:solidFill>
                <a:effectLst/>
                <a:latin typeface="+mn-lt"/>
                <a:ea typeface="+mn-ea"/>
                <a:cs typeface="+mn-cs"/>
              </a:rPr>
              <a:t>transformer le continent en une puissance mondiale d'ici 2063, en mettant l'accent sur le développement inclusif, la paix et l'intégration.</a:t>
            </a:r>
          </a:p>
        </p:txBody>
      </p:sp>
      <p:sp>
        <p:nvSpPr>
          <p:cNvPr id="4" name="Espace réservé du numéro de diapositive 3"/>
          <p:cNvSpPr>
            <a:spLocks noGrp="1"/>
          </p:cNvSpPr>
          <p:nvPr>
            <p:ph type="sldNum" sz="quarter" idx="10"/>
          </p:nvPr>
        </p:nvSpPr>
        <p:spPr/>
        <p:txBody>
          <a:bodyPr/>
          <a:lstStyle/>
          <a:p>
            <a:fld id="{D5C38498-29A6-4284-B7F6-E49BF4263682}" type="slidenum">
              <a:rPr lang="en-US" smtClean="0"/>
              <a:t>14</a:t>
            </a:fld>
            <a:endParaRPr lang="en-US"/>
          </a:p>
        </p:txBody>
      </p:sp>
    </p:spTree>
    <p:extLst>
      <p:ext uri="{BB962C8B-B14F-4D97-AF65-F5344CB8AC3E}">
        <p14:creationId xmlns:p14="http://schemas.microsoft.com/office/powerpoint/2010/main" val="964635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MA" dirty="0" smtClean="0"/>
              <a:t>Ceci représente les objectifs</a:t>
            </a:r>
            <a:r>
              <a:rPr lang="fr-MA" baseline="0" dirty="0" smtClean="0"/>
              <a:t> de la deuxième décennie de l’agenda</a:t>
            </a:r>
            <a:endParaRPr lang="en-US" dirty="0"/>
          </a:p>
        </p:txBody>
      </p:sp>
      <p:sp>
        <p:nvSpPr>
          <p:cNvPr id="4" name="Espace réservé du numéro de diapositive 3"/>
          <p:cNvSpPr>
            <a:spLocks noGrp="1"/>
          </p:cNvSpPr>
          <p:nvPr>
            <p:ph type="sldNum" sz="quarter" idx="10"/>
          </p:nvPr>
        </p:nvSpPr>
        <p:spPr/>
        <p:txBody>
          <a:bodyPr/>
          <a:lstStyle/>
          <a:p>
            <a:fld id="{D5C38498-29A6-4284-B7F6-E49BF4263682}" type="slidenum">
              <a:rPr lang="en-US" smtClean="0"/>
              <a:t>15</a:t>
            </a:fld>
            <a:endParaRPr lang="en-US"/>
          </a:p>
        </p:txBody>
      </p:sp>
    </p:spTree>
    <p:extLst>
      <p:ext uri="{BB962C8B-B14F-4D97-AF65-F5344CB8AC3E}">
        <p14:creationId xmlns:p14="http://schemas.microsoft.com/office/powerpoint/2010/main" val="1837813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kern="1200" dirty="0" smtClean="0">
                <a:solidFill>
                  <a:schemeClr val="tx1"/>
                </a:solidFill>
                <a:effectLst/>
                <a:latin typeface="+mn-lt"/>
                <a:ea typeface="+mn-ea"/>
                <a:cs typeface="+mn-cs"/>
              </a:rPr>
              <a:t>Le HCP a déjà réalisé 3 rapports pour une première décennie et prépare un 4eme. </a:t>
            </a:r>
            <a:endParaRPr lang="en-US" dirty="0"/>
          </a:p>
        </p:txBody>
      </p:sp>
      <p:sp>
        <p:nvSpPr>
          <p:cNvPr id="4" name="Espace réservé du numéro de diapositive 3"/>
          <p:cNvSpPr>
            <a:spLocks noGrp="1"/>
          </p:cNvSpPr>
          <p:nvPr>
            <p:ph type="sldNum" sz="quarter" idx="10"/>
          </p:nvPr>
        </p:nvSpPr>
        <p:spPr/>
        <p:txBody>
          <a:bodyPr/>
          <a:lstStyle/>
          <a:p>
            <a:fld id="{D5C38498-29A6-4284-B7F6-E49BF4263682}" type="slidenum">
              <a:rPr lang="en-US" smtClean="0"/>
              <a:t>17</a:t>
            </a:fld>
            <a:endParaRPr lang="en-US"/>
          </a:p>
        </p:txBody>
      </p:sp>
    </p:spTree>
    <p:extLst>
      <p:ext uri="{BB962C8B-B14F-4D97-AF65-F5344CB8AC3E}">
        <p14:creationId xmlns:p14="http://schemas.microsoft.com/office/powerpoint/2010/main" val="782307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0"/>
              </a:spcAft>
            </a:pPr>
            <a:r>
              <a:rPr lang="fr-FR" dirty="0" smtClean="0">
                <a:solidFill>
                  <a:srgbClr val="000000"/>
                </a:solidFill>
                <a:latin typeface="Calibri" panose="020F0502020204030204" pitchFamily="34" charset="0"/>
                <a:ea typeface="Calibri" panose="020F0502020204030204" pitchFamily="34" charset="0"/>
                <a:cs typeface="Figtree"/>
              </a:rPr>
              <a:t>Ce qui montre les difficultés rencontrées pour renseigner l’ensemble des indicateurs de l’agenda. et ce pour plusieurs raisons:</a:t>
            </a:r>
          </a:p>
          <a:p>
            <a:pPr marL="285750" indent="-285750" algn="just">
              <a:spcAft>
                <a:spcPts val="0"/>
              </a:spcAft>
              <a:buFont typeface="Arial" panose="020B0604020202020204" pitchFamily="34" charset="0"/>
              <a:buChar char="•"/>
            </a:pPr>
            <a:r>
              <a:rPr lang="fr-FR" dirty="0" smtClean="0">
                <a:solidFill>
                  <a:srgbClr val="000000"/>
                </a:solidFill>
                <a:latin typeface="Calibri" panose="020F0502020204030204" pitchFamily="34" charset="0"/>
                <a:ea typeface="Calibri" panose="020F0502020204030204" pitchFamily="34" charset="0"/>
                <a:cs typeface="Figtree"/>
              </a:rPr>
              <a:t>Manque de données ou de l’accès à certaines données;</a:t>
            </a:r>
          </a:p>
          <a:p>
            <a:pPr marL="285750" indent="-285750" algn="just">
              <a:spcAft>
                <a:spcPts val="0"/>
              </a:spcAft>
              <a:buFont typeface="Arial" panose="020B0604020202020204" pitchFamily="34" charset="0"/>
              <a:buChar char="•"/>
            </a:pPr>
            <a:r>
              <a:rPr lang="fr-FR" dirty="0" smtClean="0">
                <a:solidFill>
                  <a:srgbClr val="000000"/>
                </a:solidFill>
                <a:latin typeface="Calibri" panose="020F0502020204030204" pitchFamily="34" charset="0"/>
                <a:ea typeface="Calibri" panose="020F0502020204030204" pitchFamily="34" charset="0"/>
                <a:cs typeface="Figtree"/>
              </a:rPr>
              <a:t>La complexité de calcul de certains indicateurs nécessitant l’utilisation de nouvelles techniques</a:t>
            </a:r>
          </a:p>
          <a:p>
            <a:pPr marL="285750" indent="-285750" algn="just">
              <a:buFont typeface="Arial" panose="020B0604020202020204" pitchFamily="34" charset="0"/>
              <a:buChar char="•"/>
            </a:pPr>
            <a:r>
              <a:rPr lang="fr-FR" dirty="0" smtClean="0">
                <a:solidFill>
                  <a:srgbClr val="000000"/>
                </a:solidFill>
                <a:latin typeface="Calibri" panose="020F0502020204030204" pitchFamily="34" charset="0"/>
                <a:ea typeface="Calibri" panose="020F0502020204030204" pitchFamily="34" charset="0"/>
                <a:cs typeface="Figtree"/>
              </a:rPr>
              <a:t>La production périodique de certaines informations ne permettent pas une actualisation régulière</a:t>
            </a:r>
          </a:p>
          <a:p>
            <a:pPr marL="285750" indent="-285750" algn="just">
              <a:buFont typeface="Arial" panose="020B0604020202020204" pitchFamily="34" charset="0"/>
              <a:buChar char="•"/>
            </a:pPr>
            <a:r>
              <a:rPr lang="fr-FR" dirty="0" smtClean="0">
                <a:solidFill>
                  <a:srgbClr val="000000"/>
                </a:solidFill>
                <a:latin typeface="Calibri" panose="020F0502020204030204" pitchFamily="34" charset="0"/>
                <a:ea typeface="Calibri" panose="020F0502020204030204" pitchFamily="34" charset="0"/>
                <a:cs typeface="Figtree"/>
              </a:rPr>
              <a:t>Nécessité de données émanant de sources différents….</a:t>
            </a:r>
          </a:p>
          <a:p>
            <a:endParaRPr lang="en-US" dirty="0"/>
          </a:p>
        </p:txBody>
      </p:sp>
      <p:sp>
        <p:nvSpPr>
          <p:cNvPr id="4" name="Espace réservé du numéro de diapositive 3"/>
          <p:cNvSpPr>
            <a:spLocks noGrp="1"/>
          </p:cNvSpPr>
          <p:nvPr>
            <p:ph type="sldNum" sz="quarter" idx="10"/>
          </p:nvPr>
        </p:nvSpPr>
        <p:spPr/>
        <p:txBody>
          <a:bodyPr/>
          <a:lstStyle/>
          <a:p>
            <a:fld id="{D5C38498-29A6-4284-B7F6-E49BF4263682}" type="slidenum">
              <a:rPr lang="en-US" smtClean="0"/>
              <a:t>18</a:t>
            </a:fld>
            <a:endParaRPr lang="en-US"/>
          </a:p>
        </p:txBody>
      </p:sp>
    </p:spTree>
    <p:extLst>
      <p:ext uri="{BB962C8B-B14F-4D97-AF65-F5344CB8AC3E}">
        <p14:creationId xmlns:p14="http://schemas.microsoft.com/office/powerpoint/2010/main" val="2590420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MA" dirty="0" smtClean="0"/>
              <a:t>Pour cet agenda un ensemble d’indicateurs sont à renseigner ce qui montre l’importance et la nécessité de </a:t>
            </a:r>
            <a:r>
              <a:rPr lang="fr-MA" dirty="0" err="1" smtClean="0"/>
              <a:t>promouvoi</a:t>
            </a:r>
            <a:r>
              <a:rPr lang="fr-MA" dirty="0" smtClean="0"/>
              <a:t> et</a:t>
            </a:r>
            <a:r>
              <a:rPr lang="fr-MA" baseline="0" dirty="0" smtClean="0"/>
              <a:t> renforcer les systèmes nationaux de statistique.</a:t>
            </a:r>
            <a:endParaRPr lang="en-US" dirty="0"/>
          </a:p>
        </p:txBody>
      </p:sp>
      <p:sp>
        <p:nvSpPr>
          <p:cNvPr id="4" name="Espace réservé du numéro de diapositive 3"/>
          <p:cNvSpPr>
            <a:spLocks noGrp="1"/>
          </p:cNvSpPr>
          <p:nvPr>
            <p:ph type="sldNum" sz="quarter" idx="10"/>
          </p:nvPr>
        </p:nvSpPr>
        <p:spPr/>
        <p:txBody>
          <a:bodyPr/>
          <a:lstStyle/>
          <a:p>
            <a:fld id="{D5C38498-29A6-4284-B7F6-E49BF4263682}" type="slidenum">
              <a:rPr lang="en-US" smtClean="0"/>
              <a:t>19</a:t>
            </a:fld>
            <a:endParaRPr lang="en-US"/>
          </a:p>
        </p:txBody>
      </p:sp>
    </p:spTree>
    <p:extLst>
      <p:ext uri="{BB962C8B-B14F-4D97-AF65-F5344CB8AC3E}">
        <p14:creationId xmlns:p14="http://schemas.microsoft.com/office/powerpoint/2010/main" val="2547919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MA" sz="1200" kern="1200" dirty="0" smtClean="0">
                <a:solidFill>
                  <a:srgbClr val="C00000"/>
                </a:solidFill>
                <a:effectLst/>
                <a:latin typeface="+mn-lt"/>
                <a:ea typeface="+mn-ea"/>
                <a:cs typeface="+mn-cs"/>
              </a:rPr>
              <a:t>D’une manière générale, l’information statistique sert à l’éclairage, aux prises de décisions et à la planification. Elle sert également, à travers des indicateurs pertinents, à la mesure et à l’évaluation des progrès réalisés pour l’atteinte des objectifs fixés dans le cadre des programmes des plans nationaux ou locaux ou des agendas internationaux tel que l’agenda international 2030 relatif aux Objectifs de Développement Durable et de l’Agenda africain 2063.</a:t>
            </a:r>
            <a:endParaRPr lang="en-US" sz="1200" kern="1200" dirty="0" smtClean="0">
              <a:solidFill>
                <a:srgbClr val="C00000"/>
              </a:solidFill>
              <a:effectLst/>
              <a:latin typeface="+mn-lt"/>
              <a:ea typeface="+mn-ea"/>
              <a:cs typeface="+mn-cs"/>
            </a:endParaRPr>
          </a:p>
          <a:p>
            <a:r>
              <a:rPr lang="fr-MA" sz="1200" kern="1200" dirty="0" smtClean="0">
                <a:solidFill>
                  <a:srgbClr val="C00000"/>
                </a:solidFill>
                <a:effectLst/>
                <a:latin typeface="+mn-lt"/>
                <a:ea typeface="+mn-ea"/>
                <a:cs typeface="+mn-cs"/>
              </a:rPr>
              <a:t>Et c’est ce que voir dans cette présentation</a:t>
            </a:r>
            <a:endParaRPr lang="en-US" sz="1200" kern="1200" dirty="0" smtClean="0">
              <a:solidFill>
                <a:srgbClr val="C00000"/>
              </a:solidFill>
              <a:effectLst/>
              <a:latin typeface="+mn-lt"/>
              <a:ea typeface="+mn-ea"/>
              <a:cs typeface="+mn-cs"/>
            </a:endParaRPr>
          </a:p>
          <a:p>
            <a:endParaRPr lang="en-US" dirty="0">
              <a:solidFill>
                <a:srgbClr val="C00000"/>
              </a:solidFill>
            </a:endParaRPr>
          </a:p>
        </p:txBody>
      </p:sp>
      <p:sp>
        <p:nvSpPr>
          <p:cNvPr id="4" name="Espace réservé du numéro de diapositive 3"/>
          <p:cNvSpPr>
            <a:spLocks noGrp="1"/>
          </p:cNvSpPr>
          <p:nvPr>
            <p:ph type="sldNum" sz="quarter" idx="10"/>
          </p:nvPr>
        </p:nvSpPr>
        <p:spPr/>
        <p:txBody>
          <a:bodyPr/>
          <a:lstStyle/>
          <a:p>
            <a:fld id="{D5C38498-29A6-4284-B7F6-E49BF4263682}" type="slidenum">
              <a:rPr lang="en-US" smtClean="0"/>
              <a:t>2</a:t>
            </a:fld>
            <a:endParaRPr lang="en-US"/>
          </a:p>
        </p:txBody>
      </p:sp>
    </p:spTree>
    <p:extLst>
      <p:ext uri="{BB962C8B-B14F-4D97-AF65-F5344CB8AC3E}">
        <p14:creationId xmlns:p14="http://schemas.microsoft.com/office/powerpoint/2010/main" val="1502353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MA" sz="1200" kern="1200" dirty="0" smtClean="0">
                <a:solidFill>
                  <a:srgbClr val="C00000"/>
                </a:solidFill>
                <a:effectLst/>
                <a:latin typeface="+mn-lt"/>
                <a:ea typeface="+mn-ea"/>
                <a:cs typeface="+mn-cs"/>
              </a:rPr>
              <a:t>D’une manière générale, l’information statistique sert à l’éclairage, aux prises de décisions et à la planification. Elle sert également, à travers des indicateurs pertinents, à la mesure et à l’évaluation des progrès réalisés pour l’atteinte des objectifs fixés dans le cadre des programmes des plans nationaux ou locaux ou des agendas internationaux tel que l’agenda international 2030 relatif aux Objectifs de Développement Durable et de l’Agenda africain 2063.</a:t>
            </a:r>
            <a:endParaRPr lang="en-US" sz="1200" kern="1200" dirty="0" smtClean="0">
              <a:solidFill>
                <a:srgbClr val="C00000"/>
              </a:solidFill>
              <a:effectLst/>
              <a:latin typeface="+mn-lt"/>
              <a:ea typeface="+mn-ea"/>
              <a:cs typeface="+mn-cs"/>
            </a:endParaRPr>
          </a:p>
          <a:p>
            <a:r>
              <a:rPr lang="fr-MA" sz="1200" kern="1200" dirty="0" smtClean="0">
                <a:solidFill>
                  <a:srgbClr val="C00000"/>
                </a:solidFill>
                <a:effectLst/>
                <a:latin typeface="+mn-lt"/>
                <a:ea typeface="+mn-ea"/>
                <a:cs typeface="+mn-cs"/>
              </a:rPr>
              <a:t>Et c’est ce que voir dans cette présentation</a:t>
            </a:r>
            <a:endParaRPr lang="en-US" sz="1200" kern="1200" dirty="0" smtClean="0">
              <a:solidFill>
                <a:srgbClr val="C00000"/>
              </a:solidFill>
              <a:effectLst/>
              <a:latin typeface="+mn-lt"/>
              <a:ea typeface="+mn-ea"/>
              <a:cs typeface="+mn-cs"/>
            </a:endParaRPr>
          </a:p>
          <a:p>
            <a:endParaRPr lang="en-US" dirty="0">
              <a:solidFill>
                <a:srgbClr val="C00000"/>
              </a:solidFill>
            </a:endParaRPr>
          </a:p>
        </p:txBody>
      </p:sp>
      <p:sp>
        <p:nvSpPr>
          <p:cNvPr id="4" name="Espace réservé du numéro de diapositive 3"/>
          <p:cNvSpPr>
            <a:spLocks noGrp="1"/>
          </p:cNvSpPr>
          <p:nvPr>
            <p:ph type="sldNum" sz="quarter" idx="10"/>
          </p:nvPr>
        </p:nvSpPr>
        <p:spPr/>
        <p:txBody>
          <a:bodyPr/>
          <a:lstStyle/>
          <a:p>
            <a:fld id="{D5C38498-29A6-4284-B7F6-E49BF4263682}" type="slidenum">
              <a:rPr lang="en-US" smtClean="0"/>
              <a:t>3</a:t>
            </a:fld>
            <a:endParaRPr lang="en-US"/>
          </a:p>
        </p:txBody>
      </p:sp>
    </p:spTree>
    <p:extLst>
      <p:ext uri="{BB962C8B-B14F-4D97-AF65-F5344CB8AC3E}">
        <p14:creationId xmlns:p14="http://schemas.microsoft.com/office/powerpoint/2010/main" val="1426203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MA" dirty="0" smtClean="0"/>
              <a:t>Comme vous le savez,</a:t>
            </a:r>
            <a:r>
              <a:rPr lang="fr-MA" baseline="0" dirty="0" smtClean="0"/>
              <a:t> </a:t>
            </a:r>
            <a:r>
              <a:rPr lang="fr-MA" b="1" dirty="0" smtClean="0">
                <a:latin typeface="Calibri" panose="020F0502020204030204" pitchFamily="34" charset="0"/>
                <a:ea typeface="Calibri" panose="020F0502020204030204" pitchFamily="34" charset="0"/>
                <a:cs typeface="Calibri" panose="020F0502020204030204" pitchFamily="34" charset="0"/>
              </a:rPr>
              <a:t>le programme de développement durable à l’horizon 2030,</a:t>
            </a:r>
            <a:r>
              <a:rPr lang="fr-MA" b="1" baseline="0" dirty="0" smtClean="0">
                <a:latin typeface="Calibri" panose="020F0502020204030204" pitchFamily="34" charset="0"/>
                <a:ea typeface="Calibri" panose="020F0502020204030204" pitchFamily="34" charset="0"/>
                <a:cs typeface="Calibri" panose="020F0502020204030204" pitchFamily="34" charset="0"/>
              </a:rPr>
              <a:t> appelé aussi Agenda 2030 ou tout simplement les ODD, </a:t>
            </a:r>
            <a:r>
              <a:rPr lang="fr-MA" dirty="0" smtClean="0">
                <a:latin typeface="Calibri" panose="020F0502020204030204" pitchFamily="34" charset="0"/>
                <a:ea typeface="Calibri" panose="020F0502020204030204" pitchFamily="34" charset="0"/>
                <a:cs typeface="Calibri" panose="020F0502020204030204" pitchFamily="34" charset="0"/>
              </a:rPr>
              <a:t>est un programme mondial qui a été adopté par</a:t>
            </a:r>
            <a:r>
              <a:rPr lang="fr-MA" baseline="0" dirty="0" smtClean="0">
                <a:latin typeface="Calibri" panose="020F0502020204030204" pitchFamily="34" charset="0"/>
                <a:ea typeface="Calibri" panose="020F0502020204030204" pitchFamily="34" charset="0"/>
                <a:cs typeface="Calibri" panose="020F0502020204030204" pitchFamily="34" charset="0"/>
              </a:rPr>
              <a:t> la communauté internationale en septembre 2015. il est composé de </a:t>
            </a:r>
            <a:r>
              <a:rPr lang="fr-MA" dirty="0" smtClean="0">
                <a:latin typeface="Calibri" panose="020F0502020204030204" pitchFamily="34" charset="0"/>
                <a:ea typeface="Calibri" panose="020F0502020204030204" pitchFamily="34" charset="0"/>
                <a:cs typeface="Calibri" panose="020F0502020204030204" pitchFamily="34" charset="0"/>
              </a:rPr>
              <a:t>17 objectifs, 169 cibles (ou sous objectifs) et 231 indicateurs. </a:t>
            </a:r>
            <a:endParaRPr lang="en-US" dirty="0"/>
          </a:p>
        </p:txBody>
      </p:sp>
      <p:sp>
        <p:nvSpPr>
          <p:cNvPr id="4" name="Espace réservé du numéro de diapositive 3"/>
          <p:cNvSpPr>
            <a:spLocks noGrp="1"/>
          </p:cNvSpPr>
          <p:nvPr>
            <p:ph type="sldNum" sz="quarter" idx="10"/>
          </p:nvPr>
        </p:nvSpPr>
        <p:spPr/>
        <p:txBody>
          <a:bodyPr/>
          <a:lstStyle/>
          <a:p>
            <a:fld id="{D5C38498-29A6-4284-B7F6-E49BF4263682}" type="slidenum">
              <a:rPr lang="en-US" smtClean="0"/>
              <a:t>4</a:t>
            </a:fld>
            <a:endParaRPr lang="en-US"/>
          </a:p>
        </p:txBody>
      </p:sp>
    </p:spTree>
    <p:extLst>
      <p:ext uri="{BB962C8B-B14F-4D97-AF65-F5344CB8AC3E}">
        <p14:creationId xmlns:p14="http://schemas.microsoft.com/office/powerpoint/2010/main" val="958574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MA" dirty="0" smtClean="0"/>
              <a:t>Les 17 objectifs couvrent toutes les dimensions du développement, le social, l’économique, le culturel, la protection de l’environnement et la préservation des ressources, l’</a:t>
            </a:r>
            <a:r>
              <a:rPr lang="fr-MA" dirty="0" err="1" smtClean="0"/>
              <a:t>institutionel</a:t>
            </a:r>
            <a:r>
              <a:rPr lang="fr-MA" dirty="0" smtClean="0"/>
              <a:t> et la gouvernance ainsi que la coopération et les partenariats.</a:t>
            </a:r>
            <a:endParaRPr lang="en-US" dirty="0"/>
          </a:p>
        </p:txBody>
      </p:sp>
      <p:sp>
        <p:nvSpPr>
          <p:cNvPr id="4" name="Espace réservé du numéro de diapositive 3"/>
          <p:cNvSpPr>
            <a:spLocks noGrp="1"/>
          </p:cNvSpPr>
          <p:nvPr>
            <p:ph type="sldNum" sz="quarter" idx="10"/>
          </p:nvPr>
        </p:nvSpPr>
        <p:spPr/>
        <p:txBody>
          <a:bodyPr/>
          <a:lstStyle/>
          <a:p>
            <a:fld id="{D5C38498-29A6-4284-B7F6-E49BF4263682}" type="slidenum">
              <a:rPr lang="en-US" smtClean="0"/>
              <a:t>5</a:t>
            </a:fld>
            <a:endParaRPr lang="en-US"/>
          </a:p>
        </p:txBody>
      </p:sp>
    </p:spTree>
    <p:extLst>
      <p:ext uri="{BB962C8B-B14F-4D97-AF65-F5344CB8AC3E}">
        <p14:creationId xmlns:p14="http://schemas.microsoft.com/office/powerpoint/2010/main" val="558223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MA" dirty="0" smtClean="0"/>
              <a:t>Ces objectifs sont divisés en sous objectifs appelés cibles, et pour assurer le sui et l’évaluation des progrès réalisés pour atteindre ces cibles, la commission des statistiques des nations unies a identifié pour chaque cibles un ou plusieurs indicateurs qu’il faut renseigner et se sont ces indicateurs qui vont  permettre de mesurer les avancement et faire des évaluations qui sont établis dans rapport. national. </a:t>
            </a:r>
            <a:endParaRPr lang="en-US" dirty="0"/>
          </a:p>
        </p:txBody>
      </p:sp>
      <p:sp>
        <p:nvSpPr>
          <p:cNvPr id="4" name="Espace réservé du numéro de diapositive 3"/>
          <p:cNvSpPr>
            <a:spLocks noGrp="1"/>
          </p:cNvSpPr>
          <p:nvPr>
            <p:ph type="sldNum" sz="quarter" idx="10"/>
          </p:nvPr>
        </p:nvSpPr>
        <p:spPr/>
        <p:txBody>
          <a:bodyPr/>
          <a:lstStyle/>
          <a:p>
            <a:fld id="{D5C38498-29A6-4284-B7F6-E49BF4263682}" type="slidenum">
              <a:rPr lang="en-US" smtClean="0"/>
              <a:t>6</a:t>
            </a:fld>
            <a:endParaRPr lang="en-US"/>
          </a:p>
        </p:txBody>
      </p:sp>
    </p:spTree>
    <p:extLst>
      <p:ext uri="{BB962C8B-B14F-4D97-AF65-F5344CB8AC3E}">
        <p14:creationId xmlns:p14="http://schemas.microsoft.com/office/powerpoint/2010/main" val="2146729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MA" dirty="0" smtClean="0"/>
              <a:t>Au Maroc, pour assurer cette mission,</a:t>
            </a:r>
            <a:r>
              <a:rPr lang="fr-MA" baseline="0" dirty="0" smtClean="0"/>
              <a:t> </a:t>
            </a:r>
            <a:r>
              <a:rPr lang="fr-MA" dirty="0" smtClean="0">
                <a:latin typeface="Calibri" panose="020F0502020204030204" pitchFamily="34" charset="0"/>
                <a:ea typeface="Calibri" panose="020F0502020204030204" pitchFamily="34" charset="0"/>
                <a:cs typeface="Calibri" panose="020F0502020204030204" pitchFamily="34" charset="0"/>
              </a:rPr>
              <a:t>une commission nationale présidée par le Chef du Gouvernement, réunissant les départements gouvernementaux, des institutions publiques, les régions et le secteur privé</a:t>
            </a:r>
            <a:r>
              <a:rPr lang="fr-MA" baseline="0" dirty="0" smtClean="0">
                <a:latin typeface="Calibri" panose="020F0502020204030204" pitchFamily="34" charset="0"/>
                <a:ea typeface="Calibri" panose="020F0502020204030204" pitchFamily="34" charset="0"/>
                <a:cs typeface="Calibri" panose="020F0502020204030204" pitchFamily="34" charset="0"/>
              </a:rPr>
              <a:t> a été instituée en 2019, </a:t>
            </a:r>
          </a:p>
          <a:p>
            <a:pPr marL="0" marR="0" indent="0" algn="l" defTabSz="914400" rtl="0" eaLnBrk="1" fontAlgn="auto" latinLnBrk="0" hangingPunct="1">
              <a:lnSpc>
                <a:spcPct val="100000"/>
              </a:lnSpc>
              <a:spcBef>
                <a:spcPts val="0"/>
              </a:spcBef>
              <a:spcAft>
                <a:spcPts val="0"/>
              </a:spcAft>
              <a:buClrTx/>
              <a:buSzTx/>
              <a:buFontTx/>
              <a:buNone/>
              <a:tabLst/>
              <a:defRPr/>
            </a:pPr>
            <a:r>
              <a:rPr lang="fr-MA" dirty="0" smtClean="0">
                <a:latin typeface="Calibri" panose="020F0502020204030204" pitchFamily="34" charset="0"/>
                <a:ea typeface="Calibri" panose="020F0502020204030204" pitchFamily="34" charset="0"/>
                <a:cs typeface="Calibri" panose="020F0502020204030204" pitchFamily="34" charset="0"/>
              </a:rPr>
              <a:t>Cette commission est chargée du suivi de la mise en œuvre de l’Agenda, de la coordination entre les différentes autorités et instances concernées, de l’adoption des rapports établis.</a:t>
            </a:r>
            <a:endParaRPr lang="en-US" sz="1100" dirty="0" smtClean="0">
              <a:latin typeface="Calibri" panose="020F0502020204030204" pitchFamily="34" charset="0"/>
              <a:ea typeface="Calibri" panose="020F050202020403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MA" dirty="0" smtClean="0">
                <a:latin typeface="Calibri" panose="020F0502020204030204" pitchFamily="34" charset="0"/>
                <a:ea typeface="Calibri" panose="020F0502020204030204" pitchFamily="34" charset="0"/>
                <a:cs typeface="Calibri" panose="020F0502020204030204" pitchFamily="34" charset="0"/>
              </a:rPr>
              <a:t>Et c’est le Haut-Commissariat au Plan (HCP) a été chargé d’élaborer ces rapports..</a:t>
            </a:r>
          </a:p>
          <a:p>
            <a:endParaRPr lang="en-US" dirty="0"/>
          </a:p>
        </p:txBody>
      </p:sp>
      <p:sp>
        <p:nvSpPr>
          <p:cNvPr id="4" name="Espace réservé du numéro de diapositive 3"/>
          <p:cNvSpPr>
            <a:spLocks noGrp="1"/>
          </p:cNvSpPr>
          <p:nvPr>
            <p:ph type="sldNum" sz="quarter" idx="10"/>
          </p:nvPr>
        </p:nvSpPr>
        <p:spPr/>
        <p:txBody>
          <a:bodyPr/>
          <a:lstStyle/>
          <a:p>
            <a:fld id="{D5C38498-29A6-4284-B7F6-E49BF4263682}" type="slidenum">
              <a:rPr lang="en-US" smtClean="0"/>
              <a:t>7</a:t>
            </a:fld>
            <a:endParaRPr lang="en-US"/>
          </a:p>
        </p:txBody>
      </p:sp>
    </p:spTree>
    <p:extLst>
      <p:ext uri="{BB962C8B-B14F-4D97-AF65-F5344CB8AC3E}">
        <p14:creationId xmlns:p14="http://schemas.microsoft.com/office/powerpoint/2010/main" val="4282173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MA" dirty="0" smtClean="0"/>
              <a:t>En termes</a:t>
            </a:r>
            <a:r>
              <a:rPr lang="fr-MA" baseline="0" dirty="0" smtClean="0"/>
              <a:t> des progrès réalisés par le Maroc depuis 2015, on va vous présenter un aperçu sur ce bilan mais on va pas faire un bilan objectif par objectif car le temps ne le permet pas on a classé les cibles selon les avancées réalisées par notre pays </a:t>
            </a:r>
            <a:r>
              <a:rPr lang="fr-MA" baseline="0" dirty="0" err="1" smtClean="0"/>
              <a:t>cad</a:t>
            </a:r>
            <a:r>
              <a:rPr lang="fr-MA" baseline="0" dirty="0" smtClean="0"/>
              <a:t> les cibles atteintes ou quasiment atteintes, les cibles pour </a:t>
            </a:r>
            <a:r>
              <a:rPr lang="fr-MA" baseline="0" dirty="0" err="1" smtClean="0"/>
              <a:t>lequelles</a:t>
            </a:r>
            <a:r>
              <a:rPr lang="fr-MA" baseline="0" dirty="0" smtClean="0"/>
              <a:t> les </a:t>
            </a:r>
            <a:r>
              <a:rPr lang="fr-MA" baseline="0" dirty="0" err="1" smtClean="0"/>
              <a:t>progès</a:t>
            </a:r>
            <a:r>
              <a:rPr lang="fr-MA" baseline="0" dirty="0" smtClean="0"/>
              <a:t> sont positifs et qui pourraient être atteintes avant 2030 et les cibles qui nécessitent encore des efforts. Pour les personnes qui veulent voir les avancées objectif par objectif </a:t>
            </a:r>
            <a:r>
              <a:rPr lang="fr-MA" dirty="0" smtClean="0"/>
              <a:t>nous vous orientons vers les rapports nationaux publiés sur le site du HCP. On</a:t>
            </a:r>
            <a:r>
              <a:rPr lang="fr-MA" baseline="0" dirty="0" smtClean="0"/>
              <a:t> rappelle que </a:t>
            </a:r>
            <a:r>
              <a:rPr lang="fr-FR" dirty="0" smtClean="0">
                <a:latin typeface="Calibri" panose="020F0502020204030204" pitchFamily="34" charset="0"/>
                <a:ea typeface="Times New Roman" panose="02020603050405020304" pitchFamily="18" charset="0"/>
              </a:rPr>
              <a:t>le Maroc compte à son bilan </a:t>
            </a:r>
            <a:r>
              <a:rPr lang="fr-FR" dirty="0" smtClean="0">
                <a:solidFill>
                  <a:srgbClr val="000000"/>
                </a:solidFill>
                <a:latin typeface="Calibri" panose="020F0502020204030204" pitchFamily="34" charset="0"/>
                <a:ea typeface="Times New Roman" panose="02020603050405020304" pitchFamily="18" charset="0"/>
              </a:rPr>
              <a:t>six rapports nationaux et 2 rapports régionaux sur les ODD (régions de Tanger-Tétouan-Al Hoceima et de Casablanca-Settat.</a:t>
            </a:r>
            <a:endParaRPr lang="en-US" dirty="0" smtClean="0">
              <a:latin typeface="Times New Roman" panose="02020603050405020304" pitchFamily="18" charset="0"/>
              <a:ea typeface="Times New Roman" panose="02020603050405020304" pitchFamily="18" charset="0"/>
            </a:endParaRPr>
          </a:p>
          <a:p>
            <a:endParaRPr lang="fr-MA" dirty="0" smtClean="0"/>
          </a:p>
          <a:p>
            <a:endParaRPr lang="en-US" dirty="0"/>
          </a:p>
        </p:txBody>
      </p:sp>
      <p:sp>
        <p:nvSpPr>
          <p:cNvPr id="4" name="Espace réservé du numéro de diapositive 3"/>
          <p:cNvSpPr>
            <a:spLocks noGrp="1"/>
          </p:cNvSpPr>
          <p:nvPr>
            <p:ph type="sldNum" sz="quarter" idx="10"/>
          </p:nvPr>
        </p:nvSpPr>
        <p:spPr/>
        <p:txBody>
          <a:bodyPr/>
          <a:lstStyle/>
          <a:p>
            <a:fld id="{D5C38498-29A6-4284-B7F6-E49BF4263682}" type="slidenum">
              <a:rPr lang="en-US" smtClean="0"/>
              <a:t>8</a:t>
            </a:fld>
            <a:endParaRPr lang="en-US"/>
          </a:p>
        </p:txBody>
      </p:sp>
    </p:spTree>
    <p:extLst>
      <p:ext uri="{BB962C8B-B14F-4D97-AF65-F5344CB8AC3E}">
        <p14:creationId xmlns:p14="http://schemas.microsoft.com/office/powerpoint/2010/main" val="2437437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D5C38498-29A6-4284-B7F6-E49BF4263682}" type="slidenum">
              <a:rPr lang="en-US" smtClean="0"/>
              <a:t>9</a:t>
            </a:fld>
            <a:endParaRPr lang="en-US"/>
          </a:p>
        </p:txBody>
      </p:sp>
    </p:spTree>
    <p:extLst>
      <p:ext uri="{BB962C8B-B14F-4D97-AF65-F5344CB8AC3E}">
        <p14:creationId xmlns:p14="http://schemas.microsoft.com/office/powerpoint/2010/main" val="407807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741B51-7F84-431D-E584-39F33ABE417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CDEC228-24F9-7A1A-E474-C1B4E62505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F73AC8C-8A0F-715B-99A9-BE6F2B73E21B}"/>
              </a:ext>
            </a:extLst>
          </p:cNvPr>
          <p:cNvSpPr>
            <a:spLocks noGrp="1"/>
          </p:cNvSpPr>
          <p:nvPr>
            <p:ph type="dt" sz="half" idx="10"/>
          </p:nvPr>
        </p:nvSpPr>
        <p:spPr/>
        <p:txBody>
          <a:bodyPr/>
          <a:lstStyle/>
          <a:p>
            <a:fld id="{A5D471DD-2B76-EC46-A281-502153535006}" type="datetimeFigureOut">
              <a:rPr lang="fr-FR" smtClean="0"/>
              <a:t>21/10/2025</a:t>
            </a:fld>
            <a:endParaRPr lang="fr-FR"/>
          </a:p>
        </p:txBody>
      </p:sp>
      <p:sp>
        <p:nvSpPr>
          <p:cNvPr id="5" name="Espace réservé du pied de page 4">
            <a:extLst>
              <a:ext uri="{FF2B5EF4-FFF2-40B4-BE49-F238E27FC236}">
                <a16:creationId xmlns:a16="http://schemas.microsoft.com/office/drawing/2014/main" id="{2ED5B197-AF2E-70E5-D9C0-35302CB465B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D3698E7-75B9-69BA-97E9-1E1E5EFEE887}"/>
              </a:ext>
            </a:extLst>
          </p:cNvPr>
          <p:cNvSpPr>
            <a:spLocks noGrp="1"/>
          </p:cNvSpPr>
          <p:nvPr>
            <p:ph type="sldNum" sz="quarter" idx="12"/>
          </p:nvPr>
        </p:nvSpPr>
        <p:spPr/>
        <p:txBody>
          <a:bodyPr/>
          <a:lstStyle/>
          <a:p>
            <a:fld id="{F83DB463-2C8A-7D44-818D-7F4DEAD15437}" type="slidenum">
              <a:rPr lang="fr-FR" smtClean="0"/>
              <a:t>‹N°›</a:t>
            </a:fld>
            <a:endParaRPr lang="fr-FR"/>
          </a:p>
        </p:txBody>
      </p:sp>
    </p:spTree>
    <p:extLst>
      <p:ext uri="{BB962C8B-B14F-4D97-AF65-F5344CB8AC3E}">
        <p14:creationId xmlns:p14="http://schemas.microsoft.com/office/powerpoint/2010/main" val="4284763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3CBB58-BEFC-C259-2C17-C022D5E8440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4F50C81-AD21-A7AB-AB12-8346255705D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C2CB4C0-C315-779D-6994-CD09F6F8DFCA}"/>
              </a:ext>
            </a:extLst>
          </p:cNvPr>
          <p:cNvSpPr>
            <a:spLocks noGrp="1"/>
          </p:cNvSpPr>
          <p:nvPr>
            <p:ph type="dt" sz="half" idx="10"/>
          </p:nvPr>
        </p:nvSpPr>
        <p:spPr/>
        <p:txBody>
          <a:bodyPr/>
          <a:lstStyle/>
          <a:p>
            <a:fld id="{A5D471DD-2B76-EC46-A281-502153535006}" type="datetimeFigureOut">
              <a:rPr lang="fr-FR" smtClean="0"/>
              <a:t>21/10/2025</a:t>
            </a:fld>
            <a:endParaRPr lang="fr-FR"/>
          </a:p>
        </p:txBody>
      </p:sp>
      <p:sp>
        <p:nvSpPr>
          <p:cNvPr id="5" name="Espace réservé du pied de page 4">
            <a:extLst>
              <a:ext uri="{FF2B5EF4-FFF2-40B4-BE49-F238E27FC236}">
                <a16:creationId xmlns:a16="http://schemas.microsoft.com/office/drawing/2014/main" id="{96D93114-5EB8-1DF8-3447-B7BCD5F7AB8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AE4927E-7BAC-4E29-2F50-07B9C939181C}"/>
              </a:ext>
            </a:extLst>
          </p:cNvPr>
          <p:cNvSpPr>
            <a:spLocks noGrp="1"/>
          </p:cNvSpPr>
          <p:nvPr>
            <p:ph type="sldNum" sz="quarter" idx="12"/>
          </p:nvPr>
        </p:nvSpPr>
        <p:spPr/>
        <p:txBody>
          <a:bodyPr/>
          <a:lstStyle/>
          <a:p>
            <a:fld id="{F83DB463-2C8A-7D44-818D-7F4DEAD15437}" type="slidenum">
              <a:rPr lang="fr-FR" smtClean="0"/>
              <a:t>‹N°›</a:t>
            </a:fld>
            <a:endParaRPr lang="fr-FR"/>
          </a:p>
        </p:txBody>
      </p:sp>
    </p:spTree>
    <p:extLst>
      <p:ext uri="{BB962C8B-B14F-4D97-AF65-F5344CB8AC3E}">
        <p14:creationId xmlns:p14="http://schemas.microsoft.com/office/powerpoint/2010/main" val="201868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09F2922-37F8-71FB-801B-F7EDE28A855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4A5B53E-4F18-D3EA-0668-7FA62CAE8F2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F303D81-8E75-BEC3-9C6C-9E679015393D}"/>
              </a:ext>
            </a:extLst>
          </p:cNvPr>
          <p:cNvSpPr>
            <a:spLocks noGrp="1"/>
          </p:cNvSpPr>
          <p:nvPr>
            <p:ph type="dt" sz="half" idx="10"/>
          </p:nvPr>
        </p:nvSpPr>
        <p:spPr/>
        <p:txBody>
          <a:bodyPr/>
          <a:lstStyle/>
          <a:p>
            <a:fld id="{A5D471DD-2B76-EC46-A281-502153535006}" type="datetimeFigureOut">
              <a:rPr lang="fr-FR" smtClean="0"/>
              <a:t>21/10/2025</a:t>
            </a:fld>
            <a:endParaRPr lang="fr-FR"/>
          </a:p>
        </p:txBody>
      </p:sp>
      <p:sp>
        <p:nvSpPr>
          <p:cNvPr id="5" name="Espace réservé du pied de page 4">
            <a:extLst>
              <a:ext uri="{FF2B5EF4-FFF2-40B4-BE49-F238E27FC236}">
                <a16:creationId xmlns:a16="http://schemas.microsoft.com/office/drawing/2014/main" id="{2CBA9D2B-2557-C83B-412A-DC7685454B2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560C3FF-1DE0-AB79-0CF3-058E14494672}"/>
              </a:ext>
            </a:extLst>
          </p:cNvPr>
          <p:cNvSpPr>
            <a:spLocks noGrp="1"/>
          </p:cNvSpPr>
          <p:nvPr>
            <p:ph type="sldNum" sz="quarter" idx="12"/>
          </p:nvPr>
        </p:nvSpPr>
        <p:spPr/>
        <p:txBody>
          <a:bodyPr/>
          <a:lstStyle/>
          <a:p>
            <a:fld id="{F83DB463-2C8A-7D44-818D-7F4DEAD15437}" type="slidenum">
              <a:rPr lang="fr-FR" smtClean="0"/>
              <a:t>‹N°›</a:t>
            </a:fld>
            <a:endParaRPr lang="fr-FR"/>
          </a:p>
        </p:txBody>
      </p:sp>
    </p:spTree>
    <p:extLst>
      <p:ext uri="{BB962C8B-B14F-4D97-AF65-F5344CB8AC3E}">
        <p14:creationId xmlns:p14="http://schemas.microsoft.com/office/powerpoint/2010/main" val="3257661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B7BA37-DDDB-D097-A380-8887B236547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7F69822-CFF6-736A-EBD4-F29B0D11335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F0E1D4B-3FDA-42C5-DD9F-6270D42ABA19}"/>
              </a:ext>
            </a:extLst>
          </p:cNvPr>
          <p:cNvSpPr>
            <a:spLocks noGrp="1"/>
          </p:cNvSpPr>
          <p:nvPr>
            <p:ph type="dt" sz="half" idx="10"/>
          </p:nvPr>
        </p:nvSpPr>
        <p:spPr/>
        <p:txBody>
          <a:bodyPr/>
          <a:lstStyle/>
          <a:p>
            <a:fld id="{A5D471DD-2B76-EC46-A281-502153535006}" type="datetimeFigureOut">
              <a:rPr lang="fr-FR" smtClean="0"/>
              <a:t>21/10/2025</a:t>
            </a:fld>
            <a:endParaRPr lang="fr-FR"/>
          </a:p>
        </p:txBody>
      </p:sp>
      <p:sp>
        <p:nvSpPr>
          <p:cNvPr id="5" name="Espace réservé du pied de page 4">
            <a:extLst>
              <a:ext uri="{FF2B5EF4-FFF2-40B4-BE49-F238E27FC236}">
                <a16:creationId xmlns:a16="http://schemas.microsoft.com/office/drawing/2014/main" id="{7948B7EE-63DF-E61E-A203-2E16C185768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FA60A49-F9BE-CA3E-A97E-659093DC5195}"/>
              </a:ext>
            </a:extLst>
          </p:cNvPr>
          <p:cNvSpPr>
            <a:spLocks noGrp="1"/>
          </p:cNvSpPr>
          <p:nvPr>
            <p:ph type="sldNum" sz="quarter" idx="12"/>
          </p:nvPr>
        </p:nvSpPr>
        <p:spPr/>
        <p:txBody>
          <a:bodyPr/>
          <a:lstStyle/>
          <a:p>
            <a:fld id="{F83DB463-2C8A-7D44-818D-7F4DEAD15437}" type="slidenum">
              <a:rPr lang="fr-FR" smtClean="0"/>
              <a:t>‹N°›</a:t>
            </a:fld>
            <a:endParaRPr lang="fr-FR"/>
          </a:p>
        </p:txBody>
      </p:sp>
    </p:spTree>
    <p:extLst>
      <p:ext uri="{BB962C8B-B14F-4D97-AF65-F5344CB8AC3E}">
        <p14:creationId xmlns:p14="http://schemas.microsoft.com/office/powerpoint/2010/main" val="1326830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722C4C-4353-DE51-F5CC-F8CF3E01C1D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E25CA56-5734-394E-9DEB-B5FE71F463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1BADE8B-EA63-8775-0A7A-CC87C377B0DC}"/>
              </a:ext>
            </a:extLst>
          </p:cNvPr>
          <p:cNvSpPr>
            <a:spLocks noGrp="1"/>
          </p:cNvSpPr>
          <p:nvPr>
            <p:ph type="dt" sz="half" idx="10"/>
          </p:nvPr>
        </p:nvSpPr>
        <p:spPr/>
        <p:txBody>
          <a:bodyPr/>
          <a:lstStyle/>
          <a:p>
            <a:fld id="{A5D471DD-2B76-EC46-A281-502153535006}" type="datetimeFigureOut">
              <a:rPr lang="fr-FR" smtClean="0"/>
              <a:t>21/10/2025</a:t>
            </a:fld>
            <a:endParaRPr lang="fr-FR"/>
          </a:p>
        </p:txBody>
      </p:sp>
      <p:sp>
        <p:nvSpPr>
          <p:cNvPr id="5" name="Espace réservé du pied de page 4">
            <a:extLst>
              <a:ext uri="{FF2B5EF4-FFF2-40B4-BE49-F238E27FC236}">
                <a16:creationId xmlns:a16="http://schemas.microsoft.com/office/drawing/2014/main" id="{DAAB94CE-D41E-591B-3358-A2D155FB0C2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F6BBBE2-B8F0-E28C-D16F-41E279C841E4}"/>
              </a:ext>
            </a:extLst>
          </p:cNvPr>
          <p:cNvSpPr>
            <a:spLocks noGrp="1"/>
          </p:cNvSpPr>
          <p:nvPr>
            <p:ph type="sldNum" sz="quarter" idx="12"/>
          </p:nvPr>
        </p:nvSpPr>
        <p:spPr/>
        <p:txBody>
          <a:bodyPr/>
          <a:lstStyle/>
          <a:p>
            <a:fld id="{F83DB463-2C8A-7D44-818D-7F4DEAD15437}" type="slidenum">
              <a:rPr lang="fr-FR" smtClean="0"/>
              <a:t>‹N°›</a:t>
            </a:fld>
            <a:endParaRPr lang="fr-FR"/>
          </a:p>
        </p:txBody>
      </p:sp>
    </p:spTree>
    <p:extLst>
      <p:ext uri="{BB962C8B-B14F-4D97-AF65-F5344CB8AC3E}">
        <p14:creationId xmlns:p14="http://schemas.microsoft.com/office/powerpoint/2010/main" val="62217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A0EEC9-0AC5-1B0F-35F5-6224792C9A0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FC8AF98-F511-5CB1-ECE6-B4B1F68F373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DBEC7EB-F5B9-BBDD-AFB6-5A6310FFA20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61E750C-AF72-FE37-46B2-75DEEB3BB94F}"/>
              </a:ext>
            </a:extLst>
          </p:cNvPr>
          <p:cNvSpPr>
            <a:spLocks noGrp="1"/>
          </p:cNvSpPr>
          <p:nvPr>
            <p:ph type="dt" sz="half" idx="10"/>
          </p:nvPr>
        </p:nvSpPr>
        <p:spPr/>
        <p:txBody>
          <a:bodyPr/>
          <a:lstStyle/>
          <a:p>
            <a:fld id="{A5D471DD-2B76-EC46-A281-502153535006}" type="datetimeFigureOut">
              <a:rPr lang="fr-FR" smtClean="0"/>
              <a:t>21/10/2025</a:t>
            </a:fld>
            <a:endParaRPr lang="fr-FR"/>
          </a:p>
        </p:txBody>
      </p:sp>
      <p:sp>
        <p:nvSpPr>
          <p:cNvPr id="6" name="Espace réservé du pied de page 5">
            <a:extLst>
              <a:ext uri="{FF2B5EF4-FFF2-40B4-BE49-F238E27FC236}">
                <a16:creationId xmlns:a16="http://schemas.microsoft.com/office/drawing/2014/main" id="{D2F85459-0F20-D12B-ECD6-731B3242B38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AA26319-EBEB-5821-7AE0-DE957B9359DC}"/>
              </a:ext>
            </a:extLst>
          </p:cNvPr>
          <p:cNvSpPr>
            <a:spLocks noGrp="1"/>
          </p:cNvSpPr>
          <p:nvPr>
            <p:ph type="sldNum" sz="quarter" idx="12"/>
          </p:nvPr>
        </p:nvSpPr>
        <p:spPr/>
        <p:txBody>
          <a:bodyPr/>
          <a:lstStyle/>
          <a:p>
            <a:fld id="{F83DB463-2C8A-7D44-818D-7F4DEAD15437}" type="slidenum">
              <a:rPr lang="fr-FR" smtClean="0"/>
              <a:t>‹N°›</a:t>
            </a:fld>
            <a:endParaRPr lang="fr-FR"/>
          </a:p>
        </p:txBody>
      </p:sp>
    </p:spTree>
    <p:extLst>
      <p:ext uri="{BB962C8B-B14F-4D97-AF65-F5344CB8AC3E}">
        <p14:creationId xmlns:p14="http://schemas.microsoft.com/office/powerpoint/2010/main" val="2716595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ED4785-66D5-E136-5523-1A7A08D0F41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590D79C-EFD8-1FC3-9857-981153F3BC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B6A7AA0-0D5C-534B-A55F-AA304BEFF15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48E1D41-9F12-D9E6-B931-E03583A039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ABC5946-40E5-DE38-11AB-2E2535785A4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F6D94DC-3E6C-0CDE-5B2D-2CB5ED9A843B}"/>
              </a:ext>
            </a:extLst>
          </p:cNvPr>
          <p:cNvSpPr>
            <a:spLocks noGrp="1"/>
          </p:cNvSpPr>
          <p:nvPr>
            <p:ph type="dt" sz="half" idx="10"/>
          </p:nvPr>
        </p:nvSpPr>
        <p:spPr/>
        <p:txBody>
          <a:bodyPr/>
          <a:lstStyle/>
          <a:p>
            <a:fld id="{A5D471DD-2B76-EC46-A281-502153535006}" type="datetimeFigureOut">
              <a:rPr lang="fr-FR" smtClean="0"/>
              <a:t>21/10/2025</a:t>
            </a:fld>
            <a:endParaRPr lang="fr-FR"/>
          </a:p>
        </p:txBody>
      </p:sp>
      <p:sp>
        <p:nvSpPr>
          <p:cNvPr id="8" name="Espace réservé du pied de page 7">
            <a:extLst>
              <a:ext uri="{FF2B5EF4-FFF2-40B4-BE49-F238E27FC236}">
                <a16:creationId xmlns:a16="http://schemas.microsoft.com/office/drawing/2014/main" id="{4B8528AA-4EBD-27E3-5CED-2A8FE7A458A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845D939-FD17-0CB5-4605-0ED3A981E5A1}"/>
              </a:ext>
            </a:extLst>
          </p:cNvPr>
          <p:cNvSpPr>
            <a:spLocks noGrp="1"/>
          </p:cNvSpPr>
          <p:nvPr>
            <p:ph type="sldNum" sz="quarter" idx="12"/>
          </p:nvPr>
        </p:nvSpPr>
        <p:spPr/>
        <p:txBody>
          <a:bodyPr/>
          <a:lstStyle/>
          <a:p>
            <a:fld id="{F83DB463-2C8A-7D44-818D-7F4DEAD15437}" type="slidenum">
              <a:rPr lang="fr-FR" smtClean="0"/>
              <a:t>‹N°›</a:t>
            </a:fld>
            <a:endParaRPr lang="fr-FR"/>
          </a:p>
        </p:txBody>
      </p:sp>
    </p:spTree>
    <p:extLst>
      <p:ext uri="{BB962C8B-B14F-4D97-AF65-F5344CB8AC3E}">
        <p14:creationId xmlns:p14="http://schemas.microsoft.com/office/powerpoint/2010/main" val="4220373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EFB602-C5AF-196A-F96A-4BE27543815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B69DB88-8829-FA42-DC1F-95AD9AB744EB}"/>
              </a:ext>
            </a:extLst>
          </p:cNvPr>
          <p:cNvSpPr>
            <a:spLocks noGrp="1"/>
          </p:cNvSpPr>
          <p:nvPr>
            <p:ph type="dt" sz="half" idx="10"/>
          </p:nvPr>
        </p:nvSpPr>
        <p:spPr/>
        <p:txBody>
          <a:bodyPr/>
          <a:lstStyle/>
          <a:p>
            <a:fld id="{A5D471DD-2B76-EC46-A281-502153535006}" type="datetimeFigureOut">
              <a:rPr lang="fr-FR" smtClean="0"/>
              <a:t>21/10/2025</a:t>
            </a:fld>
            <a:endParaRPr lang="fr-FR"/>
          </a:p>
        </p:txBody>
      </p:sp>
      <p:sp>
        <p:nvSpPr>
          <p:cNvPr id="4" name="Espace réservé du pied de page 3">
            <a:extLst>
              <a:ext uri="{FF2B5EF4-FFF2-40B4-BE49-F238E27FC236}">
                <a16:creationId xmlns:a16="http://schemas.microsoft.com/office/drawing/2014/main" id="{C5CE6028-DCE2-40BF-DE1A-A95E00088A7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77CE622-E260-4CD3-2DC4-AE97C09B5E25}"/>
              </a:ext>
            </a:extLst>
          </p:cNvPr>
          <p:cNvSpPr>
            <a:spLocks noGrp="1"/>
          </p:cNvSpPr>
          <p:nvPr>
            <p:ph type="sldNum" sz="quarter" idx="12"/>
          </p:nvPr>
        </p:nvSpPr>
        <p:spPr/>
        <p:txBody>
          <a:bodyPr/>
          <a:lstStyle/>
          <a:p>
            <a:fld id="{F83DB463-2C8A-7D44-818D-7F4DEAD15437}" type="slidenum">
              <a:rPr lang="fr-FR" smtClean="0"/>
              <a:t>‹N°›</a:t>
            </a:fld>
            <a:endParaRPr lang="fr-FR"/>
          </a:p>
        </p:txBody>
      </p:sp>
    </p:spTree>
    <p:extLst>
      <p:ext uri="{BB962C8B-B14F-4D97-AF65-F5344CB8AC3E}">
        <p14:creationId xmlns:p14="http://schemas.microsoft.com/office/powerpoint/2010/main" val="1592742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A52A6B5-486E-C175-14F2-CA896EE5C4B8}"/>
              </a:ext>
            </a:extLst>
          </p:cNvPr>
          <p:cNvSpPr>
            <a:spLocks noGrp="1"/>
          </p:cNvSpPr>
          <p:nvPr>
            <p:ph type="dt" sz="half" idx="10"/>
          </p:nvPr>
        </p:nvSpPr>
        <p:spPr/>
        <p:txBody>
          <a:bodyPr/>
          <a:lstStyle/>
          <a:p>
            <a:fld id="{A5D471DD-2B76-EC46-A281-502153535006}" type="datetimeFigureOut">
              <a:rPr lang="fr-FR" smtClean="0"/>
              <a:t>21/10/2025</a:t>
            </a:fld>
            <a:endParaRPr lang="fr-FR"/>
          </a:p>
        </p:txBody>
      </p:sp>
      <p:sp>
        <p:nvSpPr>
          <p:cNvPr id="3" name="Espace réservé du pied de page 2">
            <a:extLst>
              <a:ext uri="{FF2B5EF4-FFF2-40B4-BE49-F238E27FC236}">
                <a16:creationId xmlns:a16="http://schemas.microsoft.com/office/drawing/2014/main" id="{863D2E7D-5DB3-6D41-F17F-9587704D941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91F40A3-9EEA-93C7-FA6B-FAD3CF2645F2}"/>
              </a:ext>
            </a:extLst>
          </p:cNvPr>
          <p:cNvSpPr>
            <a:spLocks noGrp="1"/>
          </p:cNvSpPr>
          <p:nvPr>
            <p:ph type="sldNum" sz="quarter" idx="12"/>
          </p:nvPr>
        </p:nvSpPr>
        <p:spPr/>
        <p:txBody>
          <a:bodyPr/>
          <a:lstStyle/>
          <a:p>
            <a:fld id="{F83DB463-2C8A-7D44-818D-7F4DEAD15437}" type="slidenum">
              <a:rPr lang="fr-FR" smtClean="0"/>
              <a:t>‹N°›</a:t>
            </a:fld>
            <a:endParaRPr lang="fr-FR"/>
          </a:p>
        </p:txBody>
      </p:sp>
    </p:spTree>
    <p:extLst>
      <p:ext uri="{BB962C8B-B14F-4D97-AF65-F5344CB8AC3E}">
        <p14:creationId xmlns:p14="http://schemas.microsoft.com/office/powerpoint/2010/main" val="1236766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C94426-0E4B-2409-CF0E-DF9573FD16C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19B07BA-48B1-BDD8-2593-81603D532A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2370D3D-4544-2207-1BBE-C8D710BB82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2FF3C00-AC26-EC32-4B81-0B994D615B6E}"/>
              </a:ext>
            </a:extLst>
          </p:cNvPr>
          <p:cNvSpPr>
            <a:spLocks noGrp="1"/>
          </p:cNvSpPr>
          <p:nvPr>
            <p:ph type="dt" sz="half" idx="10"/>
          </p:nvPr>
        </p:nvSpPr>
        <p:spPr/>
        <p:txBody>
          <a:bodyPr/>
          <a:lstStyle/>
          <a:p>
            <a:fld id="{A5D471DD-2B76-EC46-A281-502153535006}" type="datetimeFigureOut">
              <a:rPr lang="fr-FR" smtClean="0"/>
              <a:t>21/10/2025</a:t>
            </a:fld>
            <a:endParaRPr lang="fr-FR"/>
          </a:p>
        </p:txBody>
      </p:sp>
      <p:sp>
        <p:nvSpPr>
          <p:cNvPr id="6" name="Espace réservé du pied de page 5">
            <a:extLst>
              <a:ext uri="{FF2B5EF4-FFF2-40B4-BE49-F238E27FC236}">
                <a16:creationId xmlns:a16="http://schemas.microsoft.com/office/drawing/2014/main" id="{F7C03A88-328B-0351-5550-D46719FA99C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2853934-6FE2-99B6-FC85-7A6C5373F23C}"/>
              </a:ext>
            </a:extLst>
          </p:cNvPr>
          <p:cNvSpPr>
            <a:spLocks noGrp="1"/>
          </p:cNvSpPr>
          <p:nvPr>
            <p:ph type="sldNum" sz="quarter" idx="12"/>
          </p:nvPr>
        </p:nvSpPr>
        <p:spPr/>
        <p:txBody>
          <a:bodyPr/>
          <a:lstStyle/>
          <a:p>
            <a:fld id="{F83DB463-2C8A-7D44-818D-7F4DEAD15437}" type="slidenum">
              <a:rPr lang="fr-FR" smtClean="0"/>
              <a:t>‹N°›</a:t>
            </a:fld>
            <a:endParaRPr lang="fr-FR"/>
          </a:p>
        </p:txBody>
      </p:sp>
    </p:spTree>
    <p:extLst>
      <p:ext uri="{BB962C8B-B14F-4D97-AF65-F5344CB8AC3E}">
        <p14:creationId xmlns:p14="http://schemas.microsoft.com/office/powerpoint/2010/main" val="3207184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B4F706-309D-60D1-19D4-2FC8CFE5F29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ECC068E-F2D0-E750-C06D-54DBB17AAA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B49F0AA-1219-25A9-0ED0-75396DDC47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F4A10AF-350C-9F9E-277F-10F145950925}"/>
              </a:ext>
            </a:extLst>
          </p:cNvPr>
          <p:cNvSpPr>
            <a:spLocks noGrp="1"/>
          </p:cNvSpPr>
          <p:nvPr>
            <p:ph type="dt" sz="half" idx="10"/>
          </p:nvPr>
        </p:nvSpPr>
        <p:spPr/>
        <p:txBody>
          <a:bodyPr/>
          <a:lstStyle/>
          <a:p>
            <a:fld id="{A5D471DD-2B76-EC46-A281-502153535006}" type="datetimeFigureOut">
              <a:rPr lang="fr-FR" smtClean="0"/>
              <a:t>21/10/2025</a:t>
            </a:fld>
            <a:endParaRPr lang="fr-FR"/>
          </a:p>
        </p:txBody>
      </p:sp>
      <p:sp>
        <p:nvSpPr>
          <p:cNvPr id="6" name="Espace réservé du pied de page 5">
            <a:extLst>
              <a:ext uri="{FF2B5EF4-FFF2-40B4-BE49-F238E27FC236}">
                <a16:creationId xmlns:a16="http://schemas.microsoft.com/office/drawing/2014/main" id="{889BC099-F715-7153-B0E0-F798A3D81F3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1EA65B7-CBA7-764E-86D5-518FAF8605D0}"/>
              </a:ext>
            </a:extLst>
          </p:cNvPr>
          <p:cNvSpPr>
            <a:spLocks noGrp="1"/>
          </p:cNvSpPr>
          <p:nvPr>
            <p:ph type="sldNum" sz="quarter" idx="12"/>
          </p:nvPr>
        </p:nvSpPr>
        <p:spPr/>
        <p:txBody>
          <a:bodyPr/>
          <a:lstStyle/>
          <a:p>
            <a:fld id="{F83DB463-2C8A-7D44-818D-7F4DEAD15437}" type="slidenum">
              <a:rPr lang="fr-FR" smtClean="0"/>
              <a:t>‹N°›</a:t>
            </a:fld>
            <a:endParaRPr lang="fr-FR"/>
          </a:p>
        </p:txBody>
      </p:sp>
    </p:spTree>
    <p:extLst>
      <p:ext uri="{BB962C8B-B14F-4D97-AF65-F5344CB8AC3E}">
        <p14:creationId xmlns:p14="http://schemas.microsoft.com/office/powerpoint/2010/main" val="3219851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11F46E8-1E53-57E6-BAE7-FAFFEA6270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62D46F9-6971-926D-6776-E89AE687B3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BE81247-4B34-6749-DE8B-D03BE10096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471DD-2B76-EC46-A281-502153535006}" type="datetimeFigureOut">
              <a:rPr lang="fr-FR" smtClean="0"/>
              <a:t>21/10/2025</a:t>
            </a:fld>
            <a:endParaRPr lang="fr-FR"/>
          </a:p>
        </p:txBody>
      </p:sp>
      <p:sp>
        <p:nvSpPr>
          <p:cNvPr id="5" name="Espace réservé du pied de page 4">
            <a:extLst>
              <a:ext uri="{FF2B5EF4-FFF2-40B4-BE49-F238E27FC236}">
                <a16:creationId xmlns:a16="http://schemas.microsoft.com/office/drawing/2014/main" id="{9B24D9DA-5AB9-1642-3369-9441AF551A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637FCA8-26BE-DCE9-1C6E-D481431EC1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3DB463-2C8A-7D44-818D-7F4DEAD15437}" type="slidenum">
              <a:rPr lang="fr-FR" smtClean="0"/>
              <a:t>‹N°›</a:t>
            </a:fld>
            <a:endParaRPr lang="fr-FR"/>
          </a:p>
        </p:txBody>
      </p:sp>
    </p:spTree>
    <p:extLst>
      <p:ext uri="{BB962C8B-B14F-4D97-AF65-F5344CB8AC3E}">
        <p14:creationId xmlns:p14="http://schemas.microsoft.com/office/powerpoint/2010/main" val="819748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1C6A104-DE63-0B81-3101-477293E09F0A}"/>
              </a:ext>
            </a:extLst>
          </p:cNvPr>
          <p:cNvPicPr>
            <a:picLocks noChangeAspect="1"/>
          </p:cNvPicPr>
          <p:nvPr/>
        </p:nvPicPr>
        <p:blipFill>
          <a:blip r:embed="rId3"/>
          <a:stretch>
            <a:fillRect/>
          </a:stretch>
        </p:blipFill>
        <p:spPr>
          <a:xfrm>
            <a:off x="6456557" y="-606502"/>
            <a:ext cx="6369204" cy="6369204"/>
          </a:xfrm>
          <a:prstGeom prst="rect">
            <a:avLst/>
          </a:prstGeom>
        </p:spPr>
      </p:pic>
      <p:pic>
        <p:nvPicPr>
          <p:cNvPr id="5" name="Image 4">
            <a:extLst>
              <a:ext uri="{FF2B5EF4-FFF2-40B4-BE49-F238E27FC236}">
                <a16:creationId xmlns:a16="http://schemas.microsoft.com/office/drawing/2014/main" id="{CC72A72D-5391-695C-4701-3A47C576178D}"/>
              </a:ext>
            </a:extLst>
          </p:cNvPr>
          <p:cNvPicPr>
            <a:picLocks noChangeAspect="1"/>
          </p:cNvPicPr>
          <p:nvPr/>
        </p:nvPicPr>
        <p:blipFill>
          <a:blip r:embed="rId4"/>
          <a:stretch>
            <a:fillRect/>
          </a:stretch>
        </p:blipFill>
        <p:spPr>
          <a:xfrm>
            <a:off x="256478" y="257407"/>
            <a:ext cx="304800" cy="990600"/>
          </a:xfrm>
          <a:prstGeom prst="rect">
            <a:avLst/>
          </a:prstGeom>
        </p:spPr>
      </p:pic>
      <p:pic>
        <p:nvPicPr>
          <p:cNvPr id="6" name="Image 5">
            <a:extLst>
              <a:ext uri="{FF2B5EF4-FFF2-40B4-BE49-F238E27FC236}">
                <a16:creationId xmlns:a16="http://schemas.microsoft.com/office/drawing/2014/main" id="{00E4BEB7-41EA-9B5B-319E-F44821C9CCC0}"/>
              </a:ext>
            </a:extLst>
          </p:cNvPr>
          <p:cNvPicPr>
            <a:picLocks noChangeAspect="1"/>
          </p:cNvPicPr>
          <p:nvPr/>
        </p:nvPicPr>
        <p:blipFill>
          <a:blip r:embed="rId5"/>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id="{050AFF0F-7091-6E7C-966A-2DA0D6C666EF}"/>
              </a:ext>
            </a:extLst>
          </p:cNvPr>
          <p:cNvPicPr>
            <a:picLocks noChangeAspect="1"/>
          </p:cNvPicPr>
          <p:nvPr/>
        </p:nvPicPr>
        <p:blipFill>
          <a:blip r:embed="rId6"/>
          <a:stretch>
            <a:fillRect/>
          </a:stretch>
        </p:blipFill>
        <p:spPr>
          <a:xfrm>
            <a:off x="992458" y="257407"/>
            <a:ext cx="3778776" cy="990600"/>
          </a:xfrm>
          <a:prstGeom prst="rect">
            <a:avLst/>
          </a:prstGeom>
        </p:spPr>
      </p:pic>
      <p:pic>
        <p:nvPicPr>
          <p:cNvPr id="10" name="Image 9">
            <a:extLst>
              <a:ext uri="{FF2B5EF4-FFF2-40B4-BE49-F238E27FC236}">
                <a16:creationId xmlns:a16="http://schemas.microsoft.com/office/drawing/2014/main" id="{53CFEC53-B30F-8F02-C721-E0EF6DD7A2D7}"/>
              </a:ext>
            </a:extLst>
          </p:cNvPr>
          <p:cNvPicPr>
            <a:picLocks noChangeAspect="1"/>
          </p:cNvPicPr>
          <p:nvPr/>
        </p:nvPicPr>
        <p:blipFill>
          <a:blip r:embed="rId7"/>
          <a:stretch>
            <a:fillRect/>
          </a:stretch>
        </p:blipFill>
        <p:spPr>
          <a:xfrm>
            <a:off x="1204332" y="1760015"/>
            <a:ext cx="5801949" cy="2860361"/>
          </a:xfrm>
          <a:prstGeom prst="rect">
            <a:avLst/>
          </a:prstGeom>
        </p:spPr>
      </p:pic>
      <p:pic>
        <p:nvPicPr>
          <p:cNvPr id="11" name="Image 10">
            <a:extLst>
              <a:ext uri="{FF2B5EF4-FFF2-40B4-BE49-F238E27FC236}">
                <a16:creationId xmlns:a16="http://schemas.microsoft.com/office/drawing/2014/main" id="{32DF809E-5163-A8C6-AB96-16EC1338F88F}"/>
              </a:ext>
            </a:extLst>
          </p:cNvPr>
          <p:cNvPicPr>
            <a:picLocks noChangeAspect="1"/>
          </p:cNvPicPr>
          <p:nvPr/>
        </p:nvPicPr>
        <p:blipFill>
          <a:blip r:embed="rId8"/>
          <a:stretch>
            <a:fillRect/>
          </a:stretch>
        </p:blipFill>
        <p:spPr>
          <a:xfrm>
            <a:off x="1204332" y="5762702"/>
            <a:ext cx="3356517" cy="796329"/>
          </a:xfrm>
          <a:prstGeom prst="rect">
            <a:avLst/>
          </a:prstGeom>
        </p:spPr>
      </p:pic>
      <p:pic>
        <p:nvPicPr>
          <p:cNvPr id="13" name="Image 12">
            <a:extLst>
              <a:ext uri="{FF2B5EF4-FFF2-40B4-BE49-F238E27FC236}">
                <a16:creationId xmlns:a16="http://schemas.microsoft.com/office/drawing/2014/main" id="{229211F7-A753-2373-1245-45AEB397A5DB}"/>
              </a:ext>
            </a:extLst>
          </p:cNvPr>
          <p:cNvPicPr>
            <a:picLocks noChangeAspect="1"/>
          </p:cNvPicPr>
          <p:nvPr/>
        </p:nvPicPr>
        <p:blipFill>
          <a:blip r:embed="rId9"/>
          <a:stretch>
            <a:fillRect/>
          </a:stretch>
        </p:blipFill>
        <p:spPr>
          <a:xfrm>
            <a:off x="1204331" y="4951821"/>
            <a:ext cx="7017037" cy="579184"/>
          </a:xfrm>
          <a:prstGeom prst="rect">
            <a:avLst/>
          </a:prstGeom>
        </p:spPr>
      </p:pic>
    </p:spTree>
    <p:extLst>
      <p:ext uri="{BB962C8B-B14F-4D97-AF65-F5344CB8AC3E}">
        <p14:creationId xmlns:p14="http://schemas.microsoft.com/office/powerpoint/2010/main" val="363354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31C2E1C-DB47-A47E-46F0-FDD431556EE5}"/>
              </a:ext>
            </a:extLst>
          </p:cNvPr>
          <p:cNvPicPr>
            <a:picLocks noChangeAspect="1"/>
          </p:cNvPicPr>
          <p:nvPr/>
        </p:nvPicPr>
        <p:blipFill>
          <a:blip r:embed="rId2"/>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id="{E9068B7A-7664-98CD-3F3E-00D80C1C4572}"/>
              </a:ext>
            </a:extLst>
          </p:cNvPr>
          <p:cNvPicPr>
            <a:picLocks noChangeAspect="1"/>
          </p:cNvPicPr>
          <p:nvPr/>
        </p:nvPicPr>
        <p:blipFill>
          <a:blip r:embed="rId3"/>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id="{F6F62EC1-C38A-AC9B-5AC1-D089460D63C7}"/>
              </a:ext>
            </a:extLst>
          </p:cNvPr>
          <p:cNvPicPr>
            <a:picLocks noChangeAspect="1"/>
          </p:cNvPicPr>
          <p:nvPr/>
        </p:nvPicPr>
        <p:blipFill>
          <a:blip r:embed="rId4"/>
          <a:stretch>
            <a:fillRect/>
          </a:stretch>
        </p:blipFill>
        <p:spPr>
          <a:xfrm>
            <a:off x="992458" y="257407"/>
            <a:ext cx="3778776" cy="990600"/>
          </a:xfrm>
          <a:prstGeom prst="rect">
            <a:avLst/>
          </a:prstGeom>
        </p:spPr>
      </p:pic>
      <p:pic>
        <p:nvPicPr>
          <p:cNvPr id="8" name="Image 7">
            <a:extLst>
              <a:ext uri="{FF2B5EF4-FFF2-40B4-BE49-F238E27FC236}">
                <a16:creationId xmlns:a16="http://schemas.microsoft.com/office/drawing/2014/main" id="{016643BA-9675-2606-586C-67E5AC6479D6}"/>
              </a:ext>
            </a:extLst>
          </p:cNvPr>
          <p:cNvPicPr>
            <a:picLocks noChangeAspect="1"/>
          </p:cNvPicPr>
          <p:nvPr/>
        </p:nvPicPr>
        <p:blipFill>
          <a:blip r:embed="rId5">
            <a:alphaModFix amt="29000"/>
          </a:blip>
          <a:stretch>
            <a:fillRect/>
          </a:stretch>
        </p:blipFill>
        <p:spPr>
          <a:xfrm>
            <a:off x="6456557" y="-606502"/>
            <a:ext cx="6369204" cy="6369204"/>
          </a:xfrm>
          <a:prstGeom prst="rect">
            <a:avLst/>
          </a:prstGeom>
        </p:spPr>
      </p:pic>
      <p:sp>
        <p:nvSpPr>
          <p:cNvPr id="2" name="Rectangle 1"/>
          <p:cNvSpPr/>
          <p:nvPr/>
        </p:nvSpPr>
        <p:spPr>
          <a:xfrm>
            <a:off x="992458" y="1742001"/>
            <a:ext cx="10205872" cy="4380686"/>
          </a:xfrm>
          <a:prstGeom prst="rect">
            <a:avLst/>
          </a:prstGeom>
        </p:spPr>
        <p:txBody>
          <a:bodyPr wrap="square">
            <a:spAutoFit/>
          </a:bodyPr>
          <a:lstStyle/>
          <a:p>
            <a:pPr algn="just">
              <a:lnSpc>
                <a:spcPts val="1605"/>
              </a:lnSpc>
              <a:spcAft>
                <a:spcPts val="0"/>
              </a:spcAft>
            </a:pPr>
            <a:r>
              <a:rPr lang="fr-FR" b="1" dirty="0">
                <a:solidFill>
                  <a:srgbClr val="0070C0"/>
                </a:solidFill>
                <a:latin typeface="Calibri" panose="020F0502020204030204" pitchFamily="34" charset="0"/>
                <a:ea typeface="Calibri" panose="020F0502020204030204" pitchFamily="34" charset="0"/>
                <a:cs typeface="Arial" panose="020B0604020202020204" pitchFamily="34" charset="0"/>
              </a:rPr>
              <a:t>Des cibles en cours de réalisation  </a:t>
            </a:r>
            <a:endParaRPr lang="fr-FR" b="1" dirty="0" smtClean="0">
              <a:solidFill>
                <a:srgbClr val="0070C0"/>
              </a:solidFill>
              <a:latin typeface="Calibri" panose="020F0502020204030204" pitchFamily="34" charset="0"/>
              <a:ea typeface="Calibri" panose="020F0502020204030204" pitchFamily="34" charset="0"/>
              <a:cs typeface="Arial" panose="020B0604020202020204" pitchFamily="34" charset="0"/>
            </a:endParaRPr>
          </a:p>
          <a:p>
            <a:pPr algn="just">
              <a:lnSpc>
                <a:spcPts val="1605"/>
              </a:lnSpc>
              <a:spcAft>
                <a:spcPts val="0"/>
              </a:spcAft>
            </a:pPr>
            <a:endParaRPr lang="en-US" dirty="0">
              <a:latin typeface="Figtree"/>
              <a:ea typeface="Calibri" panose="020F0502020204030204" pitchFamily="34" charset="0"/>
              <a:cs typeface="Arial" panose="020B0604020202020204" pitchFamily="34" charset="0"/>
            </a:endParaRPr>
          </a:p>
          <a:p>
            <a:pPr algn="just">
              <a:spcAft>
                <a:spcPts val="0"/>
              </a:spcAft>
            </a:pPr>
            <a:r>
              <a:rPr lang="fr-FR" b="1" dirty="0">
                <a:solidFill>
                  <a:srgbClr val="000000"/>
                </a:solidFill>
                <a:latin typeface="Calibri" panose="020F0502020204030204" pitchFamily="34" charset="0"/>
                <a:ea typeface="Calibri" panose="020F0502020204030204" pitchFamily="34" charset="0"/>
                <a:cs typeface="Arial" panose="020B0604020202020204" pitchFamily="34" charset="0"/>
              </a:rPr>
              <a:t>Réduction de moitié de la pauvreté : </a:t>
            </a:r>
            <a:r>
              <a:rPr lang="fr-FR" dirty="0">
                <a:solidFill>
                  <a:srgbClr val="000000"/>
                </a:solidFill>
                <a:latin typeface="Calibri" panose="020F0502020204030204" pitchFamily="34" charset="0"/>
                <a:ea typeface="Calibri" panose="020F0502020204030204" pitchFamily="34" charset="0"/>
                <a:cs typeface="Arial" panose="020B0604020202020204" pitchFamily="34" charset="0"/>
              </a:rPr>
              <a:t>réduction de la pauvreté monétaire de 4,8 % en 2014 à 3,9% en 2022 et de la pauvreté multidimensionnelle de 11,9 % à 6,8 % ; </a:t>
            </a:r>
            <a:endParaRPr lang="fr-FR" dirty="0" smtClean="0">
              <a:solidFill>
                <a:srgbClr val="000000"/>
              </a:solidFill>
              <a:latin typeface="Calibri" panose="020F0502020204030204" pitchFamily="34" charset="0"/>
              <a:ea typeface="Calibri" panose="020F0502020204030204" pitchFamily="34" charset="0"/>
              <a:cs typeface="Arial" panose="020B0604020202020204" pitchFamily="34" charset="0"/>
            </a:endParaRPr>
          </a:p>
          <a:p>
            <a:pPr algn="just">
              <a:spcAft>
                <a:spcPts val="0"/>
              </a:spcAft>
            </a:pPr>
            <a:endParaRPr lang="en-US" dirty="0">
              <a:latin typeface="Figtree"/>
              <a:ea typeface="Calibri" panose="020F0502020204030204" pitchFamily="34" charset="0"/>
              <a:cs typeface="Arial" panose="020B0604020202020204" pitchFamily="34" charset="0"/>
            </a:endParaRPr>
          </a:p>
          <a:p>
            <a:pPr algn="just">
              <a:spcAft>
                <a:spcPts val="0"/>
              </a:spcAft>
            </a:pPr>
            <a:r>
              <a:rPr lang="fr-FR" b="1" dirty="0">
                <a:solidFill>
                  <a:srgbClr val="000000"/>
                </a:solidFill>
                <a:latin typeface="Calibri" panose="020F0502020204030204" pitchFamily="34" charset="0"/>
                <a:ea typeface="Calibri" panose="020F0502020204030204" pitchFamily="34" charset="0"/>
                <a:cs typeface="Arial" panose="020B0604020202020204" pitchFamily="34" charset="0"/>
              </a:rPr>
              <a:t>Généralisation de la protection </a:t>
            </a:r>
            <a:r>
              <a:rPr lang="fr-FR" b="1" dirty="0" smtClean="0">
                <a:solidFill>
                  <a:srgbClr val="000000"/>
                </a:solidFill>
                <a:latin typeface="Calibri" panose="020F0502020204030204" pitchFamily="34" charset="0"/>
                <a:ea typeface="Calibri" panose="020F0502020204030204" pitchFamily="34" charset="0"/>
                <a:cs typeface="Arial" panose="020B0604020202020204" pitchFamily="34" charset="0"/>
              </a:rPr>
              <a:t>sociale (3.8) </a:t>
            </a:r>
            <a:r>
              <a:rPr lang="fr-FR" b="1" dirty="0">
                <a:solidFill>
                  <a:srgbClr val="000000"/>
                </a:solidFill>
                <a:latin typeface="Calibri" panose="020F0502020204030204" pitchFamily="34" charset="0"/>
                <a:ea typeface="Calibri" panose="020F0502020204030204" pitchFamily="34" charset="0"/>
                <a:cs typeface="Arial" panose="020B0604020202020204" pitchFamily="34" charset="0"/>
              </a:rPr>
              <a:t>: </a:t>
            </a:r>
            <a:r>
              <a:rPr lang="fr-FR" dirty="0">
                <a:solidFill>
                  <a:srgbClr val="000000"/>
                </a:solidFill>
                <a:latin typeface="Calibri" panose="020F0502020204030204" pitchFamily="34" charset="0"/>
                <a:ea typeface="Calibri" panose="020F0502020204030204" pitchFamily="34" charset="0"/>
                <a:cs typeface="Arial" panose="020B0604020202020204" pitchFamily="34" charset="0"/>
              </a:rPr>
              <a:t>selon les résultats du RGPH 2024, la proportion de la population ayant déclaré étant affiliée ou ayant droit à une couverture médicale, a atteint 70%  ; </a:t>
            </a:r>
            <a:endParaRPr lang="fr-FR" dirty="0" smtClean="0">
              <a:solidFill>
                <a:srgbClr val="000000"/>
              </a:solidFill>
              <a:latin typeface="Calibri" panose="020F0502020204030204" pitchFamily="34" charset="0"/>
              <a:ea typeface="Calibri" panose="020F0502020204030204" pitchFamily="34" charset="0"/>
              <a:cs typeface="Arial" panose="020B0604020202020204" pitchFamily="34" charset="0"/>
            </a:endParaRPr>
          </a:p>
          <a:p>
            <a:pPr algn="just">
              <a:spcAft>
                <a:spcPts val="0"/>
              </a:spcAft>
            </a:pPr>
            <a:endParaRPr lang="en-US" dirty="0">
              <a:latin typeface="Figtree"/>
              <a:ea typeface="Calibri" panose="020F0502020204030204" pitchFamily="34" charset="0"/>
              <a:cs typeface="Arial" panose="020B0604020202020204" pitchFamily="34" charset="0"/>
            </a:endParaRPr>
          </a:p>
          <a:p>
            <a:pPr algn="just">
              <a:spcAft>
                <a:spcPts val="0"/>
              </a:spcAft>
            </a:pPr>
            <a:r>
              <a:rPr lang="fr-FR" b="1" dirty="0" smtClean="0">
                <a:solidFill>
                  <a:srgbClr val="000000"/>
                </a:solidFill>
                <a:latin typeface="Calibri" panose="020F0502020204030204" pitchFamily="34" charset="0"/>
                <a:ea typeface="Calibri" panose="020F0502020204030204" pitchFamily="34" charset="0"/>
                <a:cs typeface="Arial" panose="020B0604020202020204" pitchFamily="34" charset="0"/>
              </a:rPr>
              <a:t>Généralisation </a:t>
            </a:r>
            <a:r>
              <a:rPr lang="fr-FR" b="1" dirty="0">
                <a:solidFill>
                  <a:srgbClr val="000000"/>
                </a:solidFill>
                <a:latin typeface="Calibri" panose="020F0502020204030204" pitchFamily="34" charset="0"/>
                <a:ea typeface="Calibri" panose="020F0502020204030204" pitchFamily="34" charset="0"/>
                <a:cs typeface="Arial" panose="020B0604020202020204" pitchFamily="34" charset="0"/>
              </a:rPr>
              <a:t>de la scolarisation au secondaire qualifiant : un </a:t>
            </a:r>
            <a:r>
              <a:rPr lang="fr-FR" dirty="0">
                <a:solidFill>
                  <a:srgbClr val="000000"/>
                </a:solidFill>
                <a:latin typeface="Calibri" panose="020F0502020204030204" pitchFamily="34" charset="0"/>
                <a:ea typeface="Calibri" panose="020F0502020204030204" pitchFamily="34" charset="0"/>
                <a:cs typeface="Arial" panose="020B0604020202020204" pitchFamily="34" charset="0"/>
              </a:rPr>
              <a:t>taux de scolarisation de 80,2% en 2024 </a:t>
            </a:r>
            <a:r>
              <a:rPr lang="fr-FR" dirty="0" smtClean="0">
                <a:solidFill>
                  <a:srgbClr val="000000"/>
                </a:solidFill>
                <a:latin typeface="Calibri" panose="020F0502020204030204" pitchFamily="34" charset="0"/>
                <a:ea typeface="Calibri" panose="020F0502020204030204" pitchFamily="34" charset="0"/>
                <a:cs typeface="Arial" panose="020B0604020202020204" pitchFamily="34" charset="0"/>
              </a:rPr>
              <a:t>;</a:t>
            </a:r>
          </a:p>
          <a:p>
            <a:pPr algn="just">
              <a:spcAft>
                <a:spcPts val="0"/>
              </a:spcAft>
            </a:pPr>
            <a:endParaRPr lang="en-US" dirty="0">
              <a:latin typeface="Figtree"/>
              <a:ea typeface="Calibri" panose="020F0502020204030204" pitchFamily="34" charset="0"/>
              <a:cs typeface="Arial" panose="020B0604020202020204" pitchFamily="34" charset="0"/>
            </a:endParaRPr>
          </a:p>
          <a:p>
            <a:pPr algn="just">
              <a:spcAft>
                <a:spcPts val="0"/>
              </a:spcAft>
            </a:pPr>
            <a:r>
              <a:rPr lang="fr-FR" b="1" dirty="0">
                <a:solidFill>
                  <a:srgbClr val="000000"/>
                </a:solidFill>
                <a:latin typeface="Calibri" panose="020F0502020204030204" pitchFamily="34" charset="0"/>
                <a:ea typeface="Calibri" panose="020F0502020204030204" pitchFamily="34" charset="0"/>
                <a:cs typeface="Arial" panose="020B0604020202020204" pitchFamily="34" charset="0"/>
              </a:rPr>
              <a:t>Elimination du mariage des mineurs : un recul de l</a:t>
            </a:r>
            <a:r>
              <a:rPr lang="fr-FR" dirty="0">
                <a:solidFill>
                  <a:srgbClr val="000000"/>
                </a:solidFill>
                <a:latin typeface="Calibri" panose="020F0502020204030204" pitchFamily="34" charset="0"/>
                <a:ea typeface="Calibri" panose="020F0502020204030204" pitchFamily="34" charset="0"/>
                <a:cs typeface="Arial" panose="020B0604020202020204" pitchFamily="34" charset="0"/>
              </a:rPr>
              <a:t>a part des mariages des mineurs dans le total des mariages à 5%. </a:t>
            </a:r>
            <a:endParaRPr lang="fr-FR" dirty="0" smtClean="0">
              <a:solidFill>
                <a:srgbClr val="000000"/>
              </a:solidFill>
              <a:latin typeface="Calibri" panose="020F0502020204030204" pitchFamily="34" charset="0"/>
              <a:ea typeface="Calibri" panose="020F0502020204030204" pitchFamily="34" charset="0"/>
              <a:cs typeface="Arial" panose="020B0604020202020204" pitchFamily="34" charset="0"/>
            </a:endParaRPr>
          </a:p>
          <a:p>
            <a:pPr algn="just">
              <a:spcAft>
                <a:spcPts val="0"/>
              </a:spcAft>
            </a:pPr>
            <a:endParaRPr lang="en-US" dirty="0">
              <a:latin typeface="Figtree"/>
              <a:ea typeface="Calibri" panose="020F0502020204030204" pitchFamily="34" charset="0"/>
              <a:cs typeface="Arial" panose="020B0604020202020204" pitchFamily="34" charset="0"/>
            </a:endParaRPr>
          </a:p>
          <a:p>
            <a:pPr algn="just">
              <a:spcAft>
                <a:spcPts val="0"/>
              </a:spcAft>
            </a:pPr>
            <a:r>
              <a:rPr lang="fr-FR" b="1" dirty="0">
                <a:latin typeface="Calibri" panose="020F0502020204030204" pitchFamily="34" charset="0"/>
                <a:ea typeface="Calibri" panose="020F0502020204030204" pitchFamily="34" charset="0"/>
                <a:cs typeface="Arial" panose="020B0604020202020204" pitchFamily="34" charset="0"/>
              </a:rPr>
              <a:t>Efficacité </a:t>
            </a:r>
            <a:r>
              <a:rPr lang="fr-FR" b="1" dirty="0" smtClean="0">
                <a:latin typeface="Calibri" panose="020F0502020204030204" pitchFamily="34" charset="0"/>
                <a:ea typeface="Calibri" panose="020F0502020204030204" pitchFamily="34" charset="0"/>
                <a:cs typeface="Arial" panose="020B0604020202020204" pitchFamily="34" charset="0"/>
              </a:rPr>
              <a:t>d’utilisation des </a:t>
            </a:r>
            <a:r>
              <a:rPr lang="fr-FR" b="1" dirty="0">
                <a:latin typeface="Calibri" panose="020F0502020204030204" pitchFamily="34" charset="0"/>
                <a:ea typeface="Calibri" panose="020F0502020204030204" pitchFamily="34" charset="0"/>
                <a:cs typeface="Arial" panose="020B0604020202020204" pitchFamily="34" charset="0"/>
              </a:rPr>
              <a:t>ressources en eau : </a:t>
            </a:r>
            <a:r>
              <a:rPr lang="fr-FR" dirty="0">
                <a:latin typeface="Calibri" panose="020F0502020204030204" pitchFamily="34" charset="0"/>
                <a:ea typeface="Calibri" panose="020F0502020204030204" pitchFamily="34" charset="0"/>
                <a:cs typeface="Arial" panose="020B0604020202020204" pitchFamily="34" charset="0"/>
              </a:rPr>
              <a:t>le Maroc s’est engagé, en application des Hautes Instructions Royales, dans une politique nationale ambitieuse de l’eau visant une gestion durable de ces ressources, conciliant entre le développement de l’offre et la rationalisation de la demande ; </a:t>
            </a:r>
            <a:endParaRPr lang="en-US" dirty="0">
              <a:latin typeface="Figtree"/>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26102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31C2E1C-DB47-A47E-46F0-FDD431556EE5}"/>
              </a:ext>
            </a:extLst>
          </p:cNvPr>
          <p:cNvPicPr>
            <a:picLocks noChangeAspect="1"/>
          </p:cNvPicPr>
          <p:nvPr/>
        </p:nvPicPr>
        <p:blipFill>
          <a:blip r:embed="rId2"/>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id="{E9068B7A-7664-98CD-3F3E-00D80C1C4572}"/>
              </a:ext>
            </a:extLst>
          </p:cNvPr>
          <p:cNvPicPr>
            <a:picLocks noChangeAspect="1"/>
          </p:cNvPicPr>
          <p:nvPr/>
        </p:nvPicPr>
        <p:blipFill>
          <a:blip r:embed="rId3"/>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id="{F6F62EC1-C38A-AC9B-5AC1-D089460D63C7}"/>
              </a:ext>
            </a:extLst>
          </p:cNvPr>
          <p:cNvPicPr>
            <a:picLocks noChangeAspect="1"/>
          </p:cNvPicPr>
          <p:nvPr/>
        </p:nvPicPr>
        <p:blipFill>
          <a:blip r:embed="rId4"/>
          <a:stretch>
            <a:fillRect/>
          </a:stretch>
        </p:blipFill>
        <p:spPr>
          <a:xfrm>
            <a:off x="992458" y="257407"/>
            <a:ext cx="3778776" cy="990600"/>
          </a:xfrm>
          <a:prstGeom prst="rect">
            <a:avLst/>
          </a:prstGeom>
        </p:spPr>
      </p:pic>
      <p:pic>
        <p:nvPicPr>
          <p:cNvPr id="8" name="Image 7">
            <a:extLst>
              <a:ext uri="{FF2B5EF4-FFF2-40B4-BE49-F238E27FC236}">
                <a16:creationId xmlns:a16="http://schemas.microsoft.com/office/drawing/2014/main" id="{016643BA-9675-2606-586C-67E5AC6479D6}"/>
              </a:ext>
            </a:extLst>
          </p:cNvPr>
          <p:cNvPicPr>
            <a:picLocks noChangeAspect="1"/>
          </p:cNvPicPr>
          <p:nvPr/>
        </p:nvPicPr>
        <p:blipFill>
          <a:blip r:embed="rId5">
            <a:alphaModFix amt="29000"/>
          </a:blip>
          <a:stretch>
            <a:fillRect/>
          </a:stretch>
        </p:blipFill>
        <p:spPr>
          <a:xfrm>
            <a:off x="6456557" y="-606502"/>
            <a:ext cx="6369204" cy="6369204"/>
          </a:xfrm>
          <a:prstGeom prst="rect">
            <a:avLst/>
          </a:prstGeom>
        </p:spPr>
      </p:pic>
      <p:sp>
        <p:nvSpPr>
          <p:cNvPr id="2" name="Rectangle 1"/>
          <p:cNvSpPr/>
          <p:nvPr/>
        </p:nvSpPr>
        <p:spPr>
          <a:xfrm>
            <a:off x="1722475" y="1750958"/>
            <a:ext cx="8410353" cy="4524315"/>
          </a:xfrm>
          <a:prstGeom prst="rect">
            <a:avLst/>
          </a:prstGeom>
        </p:spPr>
        <p:txBody>
          <a:bodyPr wrap="square">
            <a:spAutoFit/>
          </a:bodyPr>
          <a:lstStyle/>
          <a:p>
            <a:pPr algn="just"/>
            <a:r>
              <a:rPr lang="fr-FR" b="1" dirty="0">
                <a:latin typeface="Calibri" panose="020F0502020204030204" pitchFamily="34" charset="0"/>
                <a:ea typeface="Calibri" panose="020F0502020204030204" pitchFamily="34" charset="0"/>
                <a:cs typeface="Arial" panose="020B0604020202020204" pitchFamily="34" charset="0"/>
              </a:rPr>
              <a:t>Promotion des énergies renouvelables : </a:t>
            </a:r>
            <a:r>
              <a:rPr lang="fr-FR" dirty="0">
                <a:latin typeface="Calibri" panose="020F0502020204030204" pitchFamily="34" charset="0"/>
                <a:ea typeface="Calibri" panose="020F0502020204030204" pitchFamily="34" charset="0"/>
                <a:cs typeface="Arial" panose="020B0604020202020204" pitchFamily="34" charset="0"/>
              </a:rPr>
              <a:t>La part des énergies renouvelables dans la puissance installée nationale s’élève en 2024 à 45,3% se rapprochant de l’objectif national de porter cette part à 52% en 2030 ; </a:t>
            </a:r>
            <a:endParaRPr lang="en-US" dirty="0">
              <a:latin typeface="Figtree"/>
              <a:ea typeface="Calibri" panose="020F0502020204030204" pitchFamily="34" charset="0"/>
              <a:cs typeface="Arial" panose="020B0604020202020204" pitchFamily="34" charset="0"/>
            </a:endParaRPr>
          </a:p>
          <a:p>
            <a:pPr algn="just"/>
            <a:endParaRPr lang="fr-FR" b="1" dirty="0" smtClean="0">
              <a:latin typeface="Calibri" panose="020F0502020204030204" pitchFamily="34" charset="0"/>
              <a:ea typeface="Calibri" panose="020F0502020204030204" pitchFamily="34" charset="0"/>
              <a:cs typeface="Arial" panose="020B0604020202020204" pitchFamily="34" charset="0"/>
            </a:endParaRPr>
          </a:p>
          <a:p>
            <a:pPr algn="just"/>
            <a:r>
              <a:rPr lang="fr-FR" b="1" dirty="0" smtClean="0">
                <a:latin typeface="Calibri" panose="020F0502020204030204" pitchFamily="34" charset="0"/>
                <a:ea typeface="Calibri" panose="020F0502020204030204" pitchFamily="34" charset="0"/>
                <a:cs typeface="Arial" panose="020B0604020202020204" pitchFamily="34" charset="0"/>
              </a:rPr>
              <a:t>Désenclavement </a:t>
            </a:r>
            <a:r>
              <a:rPr lang="fr-FR" b="1" dirty="0">
                <a:latin typeface="Calibri" panose="020F0502020204030204" pitchFamily="34" charset="0"/>
                <a:ea typeface="Calibri" panose="020F0502020204030204" pitchFamily="34" charset="0"/>
                <a:cs typeface="Arial" panose="020B0604020202020204" pitchFamily="34" charset="0"/>
              </a:rPr>
              <a:t>du monde rural : </a:t>
            </a:r>
            <a:r>
              <a:rPr lang="fr-FR" dirty="0">
                <a:latin typeface="Calibri" panose="020F0502020204030204" pitchFamily="34" charset="0"/>
                <a:ea typeface="Calibri" panose="020F0502020204030204" pitchFamily="34" charset="0"/>
                <a:cs typeface="Arial" panose="020B0604020202020204" pitchFamily="34" charset="0"/>
              </a:rPr>
              <a:t>Le taux de désenclavement rural a atteint 90,1% en 2024 </a:t>
            </a:r>
            <a:r>
              <a:rPr lang="fr-FR" dirty="0" smtClean="0">
                <a:latin typeface="Calibri" panose="020F0502020204030204" pitchFamily="34" charset="0"/>
                <a:ea typeface="Calibri" panose="020F0502020204030204" pitchFamily="34" charset="0"/>
                <a:cs typeface="Arial" panose="020B0604020202020204" pitchFamily="34" charset="0"/>
              </a:rPr>
              <a:t>;</a:t>
            </a:r>
          </a:p>
          <a:p>
            <a:pPr algn="just"/>
            <a:endParaRPr lang="en-US" dirty="0">
              <a:latin typeface="Figtree"/>
              <a:ea typeface="Calibri" panose="020F0502020204030204" pitchFamily="34" charset="0"/>
              <a:cs typeface="Arial" panose="020B0604020202020204" pitchFamily="34" charset="0"/>
            </a:endParaRPr>
          </a:p>
          <a:p>
            <a:pPr algn="just">
              <a:spcAft>
                <a:spcPts val="0"/>
              </a:spcAft>
            </a:pPr>
            <a:r>
              <a:rPr lang="fr-FR" b="1" dirty="0" smtClean="0">
                <a:latin typeface="Calibri" panose="020F0502020204030204" pitchFamily="34" charset="0"/>
                <a:ea typeface="Calibri" panose="020F0502020204030204" pitchFamily="34" charset="0"/>
                <a:cs typeface="Arial" panose="020B0604020202020204" pitchFamily="34" charset="0"/>
              </a:rPr>
              <a:t>Modernisation </a:t>
            </a:r>
            <a:r>
              <a:rPr lang="fr-FR" b="1" dirty="0">
                <a:latin typeface="Calibri" panose="020F0502020204030204" pitchFamily="34" charset="0"/>
                <a:ea typeface="Calibri" panose="020F0502020204030204" pitchFamily="34" charset="0"/>
                <a:cs typeface="Arial" panose="020B0604020202020204" pitchFamily="34" charset="0"/>
              </a:rPr>
              <a:t>des infrastructures : </a:t>
            </a:r>
            <a:r>
              <a:rPr lang="fr-FR" dirty="0">
                <a:latin typeface="Calibri" panose="020F0502020204030204" pitchFamily="34" charset="0"/>
                <a:ea typeface="Calibri" panose="020F0502020204030204" pitchFamily="34" charset="0"/>
                <a:cs typeface="Arial" panose="020B0604020202020204" pitchFamily="34" charset="0"/>
              </a:rPr>
              <a:t>la dynamique de modernisation des infrastructures économiques se trouve boostée avec l’organisation de la CAN e 2025 et de la coupe du monde de Football 2030 ; </a:t>
            </a:r>
            <a:endParaRPr lang="fr-FR" dirty="0" smtClean="0">
              <a:latin typeface="Calibri" panose="020F0502020204030204" pitchFamily="34" charset="0"/>
              <a:ea typeface="Calibri" panose="020F0502020204030204" pitchFamily="34" charset="0"/>
              <a:cs typeface="Arial" panose="020B0604020202020204" pitchFamily="34" charset="0"/>
            </a:endParaRPr>
          </a:p>
          <a:p>
            <a:pPr algn="just">
              <a:spcAft>
                <a:spcPts val="0"/>
              </a:spcAft>
            </a:pPr>
            <a:endParaRPr lang="en-US" dirty="0">
              <a:latin typeface="Figtree"/>
              <a:ea typeface="Calibri" panose="020F0502020204030204" pitchFamily="34" charset="0"/>
              <a:cs typeface="Arial" panose="020B0604020202020204" pitchFamily="34" charset="0"/>
            </a:endParaRPr>
          </a:p>
          <a:p>
            <a:pPr algn="just">
              <a:spcAft>
                <a:spcPts val="0"/>
              </a:spcAft>
            </a:pPr>
            <a:r>
              <a:rPr lang="fr-FR" b="1" dirty="0">
                <a:latin typeface="Calibri" panose="020F0502020204030204" pitchFamily="34" charset="0"/>
                <a:ea typeface="Calibri" panose="020F0502020204030204" pitchFamily="34" charset="0"/>
                <a:cs typeface="Arial" panose="020B0604020202020204" pitchFamily="34" charset="0"/>
              </a:rPr>
              <a:t>Amélioration de la gestion de la dette : </a:t>
            </a:r>
            <a:r>
              <a:rPr lang="fr-FR" dirty="0">
                <a:latin typeface="Calibri" panose="020F0502020204030204" pitchFamily="34" charset="0"/>
                <a:ea typeface="Calibri" panose="020F0502020204030204" pitchFamily="34" charset="0"/>
                <a:cs typeface="Arial" panose="020B0604020202020204" pitchFamily="34" charset="0"/>
              </a:rPr>
              <a:t>réduction de la ratio dette/PIB à 67,7% en 2024 ; </a:t>
            </a:r>
            <a:endParaRPr lang="fr-FR" dirty="0" smtClean="0">
              <a:latin typeface="Calibri" panose="020F0502020204030204" pitchFamily="34" charset="0"/>
              <a:ea typeface="Calibri" panose="020F0502020204030204" pitchFamily="34" charset="0"/>
              <a:cs typeface="Arial" panose="020B0604020202020204" pitchFamily="34" charset="0"/>
            </a:endParaRPr>
          </a:p>
          <a:p>
            <a:pPr algn="just">
              <a:spcAft>
                <a:spcPts val="0"/>
              </a:spcAft>
            </a:pPr>
            <a:endParaRPr lang="en-US" dirty="0">
              <a:latin typeface="Figtree"/>
              <a:ea typeface="Calibri" panose="020F0502020204030204" pitchFamily="34" charset="0"/>
              <a:cs typeface="Arial" panose="020B0604020202020204" pitchFamily="34" charset="0"/>
            </a:endParaRPr>
          </a:p>
          <a:p>
            <a:pPr algn="just">
              <a:spcAft>
                <a:spcPts val="0"/>
              </a:spcAft>
            </a:pPr>
            <a:r>
              <a:rPr lang="fr-FR" dirty="0">
                <a:latin typeface="Calibri" panose="020F0502020204030204" pitchFamily="34" charset="0"/>
                <a:ea typeface="Calibri" panose="020F0502020204030204" pitchFamily="34" charset="0"/>
                <a:cs typeface="Arial" panose="020B0604020202020204" pitchFamily="34" charset="0"/>
              </a:rPr>
              <a:t> </a:t>
            </a:r>
            <a:r>
              <a:rPr lang="fr-FR" b="1" dirty="0">
                <a:latin typeface="Calibri" panose="020F0502020204030204" pitchFamily="34" charset="0"/>
                <a:ea typeface="Calibri" panose="020F0502020204030204" pitchFamily="34" charset="0"/>
                <a:cs typeface="Arial" panose="020B0604020202020204" pitchFamily="34" charset="0"/>
              </a:rPr>
              <a:t>Amélioration de la part de marché du Maroc dans les exportations mondiales : </a:t>
            </a:r>
            <a:r>
              <a:rPr lang="fr-FR" dirty="0">
                <a:latin typeface="Calibri" panose="020F0502020204030204" pitchFamily="34" charset="0"/>
                <a:ea typeface="Calibri" panose="020F0502020204030204" pitchFamily="34" charset="0"/>
                <a:cs typeface="Arial" panose="020B0604020202020204" pitchFamily="34" charset="0"/>
              </a:rPr>
              <a:t>de 0,14% en 2016 à 0,17% en 2024.</a:t>
            </a:r>
            <a:endParaRPr lang="en-US" dirty="0">
              <a:latin typeface="Figtree"/>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59440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31C2E1C-DB47-A47E-46F0-FDD431556EE5}"/>
              </a:ext>
            </a:extLst>
          </p:cNvPr>
          <p:cNvPicPr>
            <a:picLocks noChangeAspect="1"/>
          </p:cNvPicPr>
          <p:nvPr/>
        </p:nvPicPr>
        <p:blipFill>
          <a:blip r:embed="rId3"/>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id="{E9068B7A-7664-98CD-3F3E-00D80C1C4572}"/>
              </a:ext>
            </a:extLst>
          </p:cNvPr>
          <p:cNvPicPr>
            <a:picLocks noChangeAspect="1"/>
          </p:cNvPicPr>
          <p:nvPr/>
        </p:nvPicPr>
        <p:blipFill>
          <a:blip r:embed="rId4"/>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id="{F6F62EC1-C38A-AC9B-5AC1-D089460D63C7}"/>
              </a:ext>
            </a:extLst>
          </p:cNvPr>
          <p:cNvPicPr>
            <a:picLocks noChangeAspect="1"/>
          </p:cNvPicPr>
          <p:nvPr/>
        </p:nvPicPr>
        <p:blipFill>
          <a:blip r:embed="rId5"/>
          <a:stretch>
            <a:fillRect/>
          </a:stretch>
        </p:blipFill>
        <p:spPr>
          <a:xfrm>
            <a:off x="992458" y="257407"/>
            <a:ext cx="3778776" cy="990600"/>
          </a:xfrm>
          <a:prstGeom prst="rect">
            <a:avLst/>
          </a:prstGeom>
        </p:spPr>
      </p:pic>
      <p:pic>
        <p:nvPicPr>
          <p:cNvPr id="8" name="Image 7">
            <a:extLst>
              <a:ext uri="{FF2B5EF4-FFF2-40B4-BE49-F238E27FC236}">
                <a16:creationId xmlns:a16="http://schemas.microsoft.com/office/drawing/2014/main" id="{016643BA-9675-2606-586C-67E5AC6479D6}"/>
              </a:ext>
            </a:extLst>
          </p:cNvPr>
          <p:cNvPicPr>
            <a:picLocks noChangeAspect="1"/>
          </p:cNvPicPr>
          <p:nvPr/>
        </p:nvPicPr>
        <p:blipFill>
          <a:blip r:embed="rId6">
            <a:alphaModFix amt="29000"/>
          </a:blip>
          <a:stretch>
            <a:fillRect/>
          </a:stretch>
        </p:blipFill>
        <p:spPr>
          <a:xfrm>
            <a:off x="6456557" y="-606502"/>
            <a:ext cx="6369204" cy="6369204"/>
          </a:xfrm>
          <a:prstGeom prst="rect">
            <a:avLst/>
          </a:prstGeom>
        </p:spPr>
      </p:pic>
      <p:sp>
        <p:nvSpPr>
          <p:cNvPr id="2" name="Rectangle 1"/>
          <p:cNvSpPr/>
          <p:nvPr/>
        </p:nvSpPr>
        <p:spPr>
          <a:xfrm>
            <a:off x="1177492" y="1691296"/>
            <a:ext cx="10005238" cy="4760278"/>
          </a:xfrm>
          <a:prstGeom prst="rect">
            <a:avLst/>
          </a:prstGeom>
        </p:spPr>
        <p:txBody>
          <a:bodyPr wrap="square">
            <a:spAutoFit/>
          </a:bodyPr>
          <a:lstStyle/>
          <a:p>
            <a:pPr algn="just">
              <a:lnSpc>
                <a:spcPts val="1605"/>
              </a:lnSpc>
              <a:spcAft>
                <a:spcPts val="0"/>
              </a:spcAft>
            </a:pPr>
            <a:r>
              <a:rPr lang="fr-FR" b="1" dirty="0">
                <a:solidFill>
                  <a:srgbClr val="F89317"/>
                </a:solidFill>
                <a:latin typeface="Calibri" panose="020F0502020204030204" pitchFamily="34" charset="0"/>
                <a:ea typeface="Calibri" panose="020F0502020204030204" pitchFamily="34" charset="0"/>
                <a:cs typeface="Arial" panose="020B0604020202020204" pitchFamily="34" charset="0"/>
              </a:rPr>
              <a:t>Principales cibles nécessitant un redoublement d’efforts </a:t>
            </a:r>
            <a:endParaRPr lang="en-US" dirty="0">
              <a:latin typeface="Figtree"/>
              <a:ea typeface="Calibri" panose="020F0502020204030204" pitchFamily="34" charset="0"/>
              <a:cs typeface="Arial" panose="020B0604020202020204" pitchFamily="34" charset="0"/>
            </a:endParaRPr>
          </a:p>
          <a:p>
            <a:pPr algn="just">
              <a:spcAft>
                <a:spcPts val="0"/>
              </a:spcAft>
            </a:pPr>
            <a:r>
              <a:rPr lang="fr-FR" b="1" dirty="0">
                <a:solidFill>
                  <a:srgbClr val="000000"/>
                </a:solidFill>
                <a:latin typeface="Calibri" panose="020F0502020204030204" pitchFamily="34" charset="0"/>
                <a:ea typeface="Calibri" panose="020F0502020204030204" pitchFamily="34" charset="0"/>
                <a:cs typeface="Arial" panose="020B0604020202020204" pitchFamily="34" charset="0"/>
              </a:rPr>
              <a:t> </a:t>
            </a:r>
            <a:endParaRPr lang="en-US" dirty="0">
              <a:latin typeface="Figtree"/>
              <a:ea typeface="Calibri" panose="020F0502020204030204" pitchFamily="34" charset="0"/>
              <a:cs typeface="Arial" panose="020B0604020202020204" pitchFamily="34" charset="0"/>
            </a:endParaRPr>
          </a:p>
          <a:p>
            <a:pPr algn="just">
              <a:spcAft>
                <a:spcPts val="600"/>
              </a:spcAft>
            </a:pPr>
            <a:r>
              <a:rPr lang="fr-FR" b="1" dirty="0">
                <a:solidFill>
                  <a:srgbClr val="000000"/>
                </a:solidFill>
                <a:latin typeface="Calibri" panose="020F0502020204030204" pitchFamily="34" charset="0"/>
                <a:ea typeface="Calibri" panose="020F0502020204030204" pitchFamily="34" charset="0"/>
                <a:cs typeface="Arial" panose="020B0604020202020204" pitchFamily="34" charset="0"/>
              </a:rPr>
              <a:t>Réduction des disparités territoriales : </a:t>
            </a:r>
            <a:r>
              <a:rPr lang="fr-FR" dirty="0">
                <a:solidFill>
                  <a:srgbClr val="000000"/>
                </a:solidFill>
                <a:latin typeface="Calibri" panose="020F0502020204030204" pitchFamily="34" charset="0"/>
                <a:ea typeface="Calibri" panose="020F0502020204030204" pitchFamily="34" charset="0"/>
                <a:cs typeface="Arial" panose="020B0604020202020204" pitchFamily="34" charset="0"/>
              </a:rPr>
              <a:t>la pauvreté multidimensionnelle touche la population rurale quatre fois plus que la population urbaine (13,1 % contre 3,0%) et quatre fois la population de la région de Béni Mellal-</a:t>
            </a:r>
            <a:r>
              <a:rPr lang="fr-FR" dirty="0" err="1">
                <a:solidFill>
                  <a:srgbClr val="000000"/>
                </a:solidFill>
                <a:latin typeface="Calibri" panose="020F0502020204030204" pitchFamily="34" charset="0"/>
                <a:ea typeface="Calibri" panose="020F0502020204030204" pitchFamily="34" charset="0"/>
                <a:cs typeface="Arial" panose="020B0604020202020204" pitchFamily="34" charset="0"/>
              </a:rPr>
              <a:t>Khénifra</a:t>
            </a:r>
            <a:r>
              <a:rPr lang="fr-FR" dirty="0">
                <a:solidFill>
                  <a:srgbClr val="000000"/>
                </a:solidFill>
                <a:latin typeface="Calibri" panose="020F0502020204030204" pitchFamily="34" charset="0"/>
                <a:ea typeface="Calibri" panose="020F0502020204030204" pitchFamily="34" charset="0"/>
                <a:cs typeface="Arial" panose="020B0604020202020204" pitchFamily="34" charset="0"/>
              </a:rPr>
              <a:t> que celle de </a:t>
            </a:r>
            <a:r>
              <a:rPr lang="fr-FR" dirty="0" err="1">
                <a:solidFill>
                  <a:srgbClr val="000000"/>
                </a:solidFill>
                <a:latin typeface="Calibri" panose="020F0502020204030204" pitchFamily="34" charset="0"/>
                <a:ea typeface="Calibri" panose="020F0502020204030204" pitchFamily="34" charset="0"/>
                <a:cs typeface="Arial" panose="020B0604020202020204" pitchFamily="34" charset="0"/>
              </a:rPr>
              <a:t>Laâyoune-Sakia</a:t>
            </a:r>
            <a:r>
              <a:rPr lang="fr-FR" dirty="0">
                <a:solidFill>
                  <a:srgbClr val="000000"/>
                </a:solidFill>
                <a:latin typeface="Calibri" panose="020F0502020204030204" pitchFamily="34" charset="0"/>
                <a:ea typeface="Calibri" panose="020F0502020204030204" pitchFamily="34" charset="0"/>
                <a:cs typeface="Arial" panose="020B0604020202020204" pitchFamily="34" charset="0"/>
              </a:rPr>
              <a:t> El Hamra (9,8% contre 2,4%) ; </a:t>
            </a:r>
            <a:endParaRPr lang="en-US" dirty="0">
              <a:latin typeface="Figtree"/>
              <a:ea typeface="Calibri" panose="020F0502020204030204" pitchFamily="34" charset="0"/>
              <a:cs typeface="Arial" panose="020B0604020202020204" pitchFamily="34" charset="0"/>
            </a:endParaRPr>
          </a:p>
          <a:p>
            <a:pPr algn="just">
              <a:spcAft>
                <a:spcPts val="600"/>
              </a:spcAft>
            </a:pPr>
            <a:r>
              <a:rPr lang="fr-FR" b="1" dirty="0">
                <a:solidFill>
                  <a:srgbClr val="000000"/>
                </a:solidFill>
                <a:latin typeface="Calibri" panose="020F0502020204030204" pitchFamily="34" charset="0"/>
                <a:ea typeface="Calibri" panose="020F0502020204030204" pitchFamily="34" charset="0"/>
                <a:cs typeface="Arial" panose="020B0604020202020204" pitchFamily="34" charset="0"/>
              </a:rPr>
              <a:t>Lutte contre les maladies transmissibles, notamment la tuberculose et les maladies non transmissibles : </a:t>
            </a:r>
            <a:r>
              <a:rPr lang="fr-FR" dirty="0">
                <a:solidFill>
                  <a:srgbClr val="000000"/>
                </a:solidFill>
                <a:latin typeface="Calibri" panose="020F0502020204030204" pitchFamily="34" charset="0"/>
                <a:ea typeface="Calibri" panose="020F0502020204030204" pitchFamily="34" charset="0"/>
                <a:cs typeface="Arial" panose="020B0604020202020204" pitchFamily="34" charset="0"/>
              </a:rPr>
              <a:t>le Maroc enregistre encore 92 cas pour 100.000 habitants en 2023 et les maladies non transmissibles constituent encore la principale cause de décès avec une mortalité prématurée de 24% ; </a:t>
            </a:r>
            <a:endParaRPr lang="en-US" dirty="0">
              <a:latin typeface="Figtree"/>
              <a:ea typeface="Calibri" panose="020F0502020204030204" pitchFamily="34" charset="0"/>
              <a:cs typeface="Arial" panose="020B0604020202020204" pitchFamily="34" charset="0"/>
            </a:endParaRPr>
          </a:p>
          <a:p>
            <a:pPr algn="just">
              <a:spcAft>
                <a:spcPts val="600"/>
              </a:spcAft>
            </a:pPr>
            <a:r>
              <a:rPr lang="fr-FR" b="1" dirty="0">
                <a:solidFill>
                  <a:srgbClr val="000000"/>
                </a:solidFill>
                <a:latin typeface="Calibri" panose="020F0502020204030204" pitchFamily="34" charset="0"/>
                <a:ea typeface="Calibri" panose="020F0502020204030204" pitchFamily="34" charset="0"/>
                <a:cs typeface="Arial" panose="020B0604020202020204" pitchFamily="34" charset="0"/>
              </a:rPr>
              <a:t>Qualité des apprentissages : </a:t>
            </a:r>
            <a:r>
              <a:rPr lang="fr-FR" dirty="0">
                <a:solidFill>
                  <a:srgbClr val="000000"/>
                </a:solidFill>
                <a:latin typeface="Calibri" panose="020F0502020204030204" pitchFamily="34" charset="0"/>
                <a:ea typeface="Calibri" panose="020F0502020204030204" pitchFamily="34" charset="0"/>
                <a:cs typeface="Arial" panose="020B0604020202020204" pitchFamily="34" charset="0"/>
              </a:rPr>
              <a:t>l</a:t>
            </a:r>
            <a:r>
              <a:rPr lang="fr-FR" dirty="0">
                <a:solidFill>
                  <a:srgbClr val="000000"/>
                </a:solidFill>
                <a:latin typeface="Figtree"/>
                <a:ea typeface="Calibri" panose="020F0502020204030204" pitchFamily="34" charset="0"/>
                <a:cs typeface="Calibri" panose="020F0502020204030204" pitchFamily="34" charset="0"/>
              </a:rPr>
              <a:t>a qualité des apprentissages nécessite des efforts d’amélioration puisque seulement 46% des élèves de la 4ème année primaire et 36% de la 2ème année collège ont acquis les niveaux minimums des compétences demandées en mathématiques contre une moyenne internationale de 91% et 81% respectivement </a:t>
            </a:r>
            <a:r>
              <a:rPr lang="fr-FR" dirty="0" smtClean="0">
                <a:solidFill>
                  <a:srgbClr val="000000"/>
                </a:solidFill>
                <a:latin typeface="Figtree"/>
                <a:ea typeface="Calibri" panose="020F0502020204030204" pitchFamily="34" charset="0"/>
                <a:cs typeface="Calibri" panose="020F0502020204030204" pitchFamily="34" charset="0"/>
              </a:rPr>
              <a:t>;</a:t>
            </a:r>
          </a:p>
          <a:p>
            <a:pPr algn="just">
              <a:spcAft>
                <a:spcPts val="600"/>
              </a:spcAft>
            </a:pPr>
            <a:r>
              <a:rPr lang="fr-FR" b="1" dirty="0">
                <a:solidFill>
                  <a:srgbClr val="000000"/>
                </a:solidFill>
                <a:latin typeface="Calibri" panose="020F0502020204030204" pitchFamily="34" charset="0"/>
                <a:ea typeface="Calibri" panose="020F0502020204030204" pitchFamily="34" charset="0"/>
                <a:cs typeface="Arial" panose="020B0604020202020204" pitchFamily="34" charset="0"/>
              </a:rPr>
              <a:t>Eradication de l’analphabétisme : </a:t>
            </a:r>
            <a:r>
              <a:rPr lang="fr-FR" dirty="0">
                <a:solidFill>
                  <a:srgbClr val="000000"/>
                </a:solidFill>
                <a:latin typeface="Calibri" panose="020F0502020204030204" pitchFamily="34" charset="0"/>
                <a:ea typeface="Calibri" panose="020F0502020204030204" pitchFamily="34" charset="0"/>
                <a:cs typeface="Arial" panose="020B0604020202020204" pitchFamily="34" charset="0"/>
              </a:rPr>
              <a:t>en 2024, le taux d’analphabétisme chez les personnes de 10 ans et plus est de 24,8% (32,4% pour les femmes et à 38% en milieu rural) ; </a:t>
            </a:r>
            <a:endParaRPr lang="en-US" dirty="0">
              <a:latin typeface="Figtree"/>
              <a:ea typeface="Calibri" panose="020F0502020204030204" pitchFamily="34" charset="0"/>
              <a:cs typeface="Arial" panose="020B0604020202020204" pitchFamily="34" charset="0"/>
            </a:endParaRPr>
          </a:p>
          <a:p>
            <a:pPr algn="just">
              <a:spcAft>
                <a:spcPts val="600"/>
              </a:spcAft>
            </a:pPr>
            <a:r>
              <a:rPr lang="fr-FR" b="1" dirty="0">
                <a:solidFill>
                  <a:srgbClr val="000000"/>
                </a:solidFill>
                <a:latin typeface="Calibri" panose="020F0502020204030204" pitchFamily="34" charset="0"/>
                <a:ea typeface="Calibri" panose="020F0502020204030204" pitchFamily="34" charset="0"/>
                <a:cs typeface="Arial" panose="020B0604020202020204" pitchFamily="34" charset="0"/>
              </a:rPr>
              <a:t>Généralisation et égalité d’accès à l’enseignement supérieur : </a:t>
            </a:r>
            <a:r>
              <a:rPr lang="fr-FR" dirty="0">
                <a:solidFill>
                  <a:srgbClr val="000000"/>
                </a:solidFill>
                <a:latin typeface="Calibri" panose="020F0502020204030204" pitchFamily="34" charset="0"/>
                <a:ea typeface="Calibri" panose="020F0502020204030204" pitchFamily="34" charset="0"/>
                <a:cs typeface="Arial" panose="020B0604020202020204" pitchFamily="34" charset="0"/>
              </a:rPr>
              <a:t>en 2024,</a:t>
            </a:r>
            <a:r>
              <a:rPr lang="fr-FR" b="1" dirty="0">
                <a:solidFill>
                  <a:srgbClr val="000000"/>
                </a:solidFill>
                <a:latin typeface="Calibri" panose="020F0502020204030204" pitchFamily="34" charset="0"/>
                <a:ea typeface="Calibri" panose="020F0502020204030204" pitchFamily="34" charset="0"/>
                <a:cs typeface="Arial" panose="020B0604020202020204" pitchFamily="34" charset="0"/>
              </a:rPr>
              <a:t> l</a:t>
            </a:r>
            <a:r>
              <a:rPr lang="fr-FR" dirty="0">
                <a:solidFill>
                  <a:srgbClr val="000000"/>
                </a:solidFill>
                <a:latin typeface="Calibri" panose="020F0502020204030204" pitchFamily="34" charset="0"/>
                <a:ea typeface="Calibri" panose="020F0502020204030204" pitchFamily="34" charset="0"/>
                <a:cs typeface="Arial" panose="020B0604020202020204" pitchFamily="34" charset="0"/>
              </a:rPr>
              <a:t>e taux brut de scolarisation dans l’enseignement supérieur (18-22 ans) est de 48% ; </a:t>
            </a:r>
            <a:endParaRPr lang="en-US" dirty="0">
              <a:latin typeface="Figtree"/>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45192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31C2E1C-DB47-A47E-46F0-FDD431556EE5}"/>
              </a:ext>
            </a:extLst>
          </p:cNvPr>
          <p:cNvPicPr>
            <a:picLocks noChangeAspect="1"/>
          </p:cNvPicPr>
          <p:nvPr/>
        </p:nvPicPr>
        <p:blipFill>
          <a:blip r:embed="rId3"/>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id="{E9068B7A-7664-98CD-3F3E-00D80C1C4572}"/>
              </a:ext>
            </a:extLst>
          </p:cNvPr>
          <p:cNvPicPr>
            <a:picLocks noChangeAspect="1"/>
          </p:cNvPicPr>
          <p:nvPr/>
        </p:nvPicPr>
        <p:blipFill>
          <a:blip r:embed="rId4"/>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id="{F6F62EC1-C38A-AC9B-5AC1-D089460D63C7}"/>
              </a:ext>
            </a:extLst>
          </p:cNvPr>
          <p:cNvPicPr>
            <a:picLocks noChangeAspect="1"/>
          </p:cNvPicPr>
          <p:nvPr/>
        </p:nvPicPr>
        <p:blipFill>
          <a:blip r:embed="rId5"/>
          <a:stretch>
            <a:fillRect/>
          </a:stretch>
        </p:blipFill>
        <p:spPr>
          <a:xfrm>
            <a:off x="992458" y="257407"/>
            <a:ext cx="3778776" cy="990600"/>
          </a:xfrm>
          <a:prstGeom prst="rect">
            <a:avLst/>
          </a:prstGeom>
        </p:spPr>
      </p:pic>
      <p:pic>
        <p:nvPicPr>
          <p:cNvPr id="8" name="Image 7">
            <a:extLst>
              <a:ext uri="{FF2B5EF4-FFF2-40B4-BE49-F238E27FC236}">
                <a16:creationId xmlns:a16="http://schemas.microsoft.com/office/drawing/2014/main" id="{016643BA-9675-2606-586C-67E5AC6479D6}"/>
              </a:ext>
            </a:extLst>
          </p:cNvPr>
          <p:cNvPicPr>
            <a:picLocks noChangeAspect="1"/>
          </p:cNvPicPr>
          <p:nvPr/>
        </p:nvPicPr>
        <p:blipFill>
          <a:blip r:embed="rId6">
            <a:alphaModFix amt="29000"/>
          </a:blip>
          <a:stretch>
            <a:fillRect/>
          </a:stretch>
        </p:blipFill>
        <p:spPr>
          <a:xfrm>
            <a:off x="6456557" y="-606502"/>
            <a:ext cx="6369204" cy="6369204"/>
          </a:xfrm>
          <a:prstGeom prst="rect">
            <a:avLst/>
          </a:prstGeom>
        </p:spPr>
      </p:pic>
      <p:sp>
        <p:nvSpPr>
          <p:cNvPr id="2" name="Rectangle 1"/>
          <p:cNvSpPr/>
          <p:nvPr/>
        </p:nvSpPr>
        <p:spPr>
          <a:xfrm>
            <a:off x="1233376" y="1577646"/>
            <a:ext cx="9994605" cy="5216813"/>
          </a:xfrm>
          <a:prstGeom prst="rect">
            <a:avLst/>
          </a:prstGeom>
        </p:spPr>
        <p:txBody>
          <a:bodyPr wrap="square">
            <a:spAutoFit/>
          </a:bodyPr>
          <a:lstStyle/>
          <a:p>
            <a:pPr algn="just">
              <a:spcAft>
                <a:spcPts val="600"/>
              </a:spcAft>
            </a:pPr>
            <a:r>
              <a:rPr lang="fr-FR" b="1" dirty="0" smtClean="0">
                <a:solidFill>
                  <a:srgbClr val="000000"/>
                </a:solidFill>
                <a:latin typeface="Calibri" panose="020F0502020204030204" pitchFamily="34" charset="0"/>
                <a:ea typeface="Calibri" panose="020F0502020204030204" pitchFamily="34" charset="0"/>
                <a:cs typeface="Arial" panose="020B0604020202020204" pitchFamily="34" charset="0"/>
              </a:rPr>
              <a:t>Eradication </a:t>
            </a:r>
            <a:r>
              <a:rPr lang="fr-FR" b="1" dirty="0">
                <a:solidFill>
                  <a:srgbClr val="000000"/>
                </a:solidFill>
                <a:latin typeface="Calibri" panose="020F0502020204030204" pitchFamily="34" charset="0"/>
                <a:ea typeface="Calibri" panose="020F0502020204030204" pitchFamily="34" charset="0"/>
                <a:cs typeface="Arial" panose="020B0604020202020204" pitchFamily="34" charset="0"/>
              </a:rPr>
              <a:t>de la violence contre les femmes et les filles : </a:t>
            </a:r>
            <a:r>
              <a:rPr lang="fr-FR" dirty="0">
                <a:solidFill>
                  <a:srgbClr val="000000"/>
                </a:solidFill>
                <a:latin typeface="Calibri" panose="020F0502020204030204" pitchFamily="34" charset="0"/>
                <a:ea typeface="Calibri" panose="020F0502020204030204" pitchFamily="34" charset="0"/>
                <a:cs typeface="Arial" panose="020B0604020202020204" pitchFamily="34" charset="0"/>
              </a:rPr>
              <a:t>le taux est de 57% (2019);  </a:t>
            </a:r>
            <a:endParaRPr lang="en-US" dirty="0">
              <a:latin typeface="Figtree"/>
              <a:ea typeface="Calibri" panose="020F0502020204030204" pitchFamily="34" charset="0"/>
              <a:cs typeface="Arial" panose="020B0604020202020204" pitchFamily="34" charset="0"/>
            </a:endParaRPr>
          </a:p>
          <a:p>
            <a:pPr algn="just">
              <a:spcAft>
                <a:spcPts val="600"/>
              </a:spcAft>
            </a:pPr>
            <a:r>
              <a:rPr lang="fr-FR" b="1" dirty="0">
                <a:solidFill>
                  <a:srgbClr val="000000"/>
                </a:solidFill>
                <a:latin typeface="Calibri" panose="020F0502020204030204" pitchFamily="34" charset="0"/>
                <a:ea typeface="Calibri" panose="020F0502020204030204" pitchFamily="34" charset="0"/>
                <a:cs typeface="Arial" panose="020B0604020202020204" pitchFamily="34" charset="0"/>
              </a:rPr>
              <a:t>Promotion de la participation des femmes à la prise de décision : </a:t>
            </a:r>
            <a:r>
              <a:rPr lang="fr-FR" dirty="0">
                <a:solidFill>
                  <a:srgbClr val="000000"/>
                </a:solidFill>
                <a:latin typeface="Calibri" panose="020F0502020204030204" pitchFamily="34" charset="0"/>
                <a:ea typeface="Calibri" panose="020F0502020204030204" pitchFamily="34" charset="0"/>
                <a:cs typeface="Arial" panose="020B0604020202020204" pitchFamily="34" charset="0"/>
              </a:rPr>
              <a:t>24,3% dans la chambre des représentants, 11,7% dans la Chambres des Conseillers et </a:t>
            </a:r>
            <a:r>
              <a:rPr lang="fr-FR" dirty="0">
                <a:solidFill>
                  <a:srgbClr val="000000"/>
                </a:solidFill>
                <a:latin typeface="Figtree"/>
                <a:ea typeface="Calibri" panose="020F0502020204030204" pitchFamily="34" charset="0"/>
                <a:cs typeface="Calibri" panose="020F0502020204030204" pitchFamily="34" charset="0"/>
              </a:rPr>
              <a:t>28% des postes de responsabilité ;</a:t>
            </a:r>
            <a:endParaRPr lang="en-US" dirty="0">
              <a:latin typeface="Figtree"/>
              <a:ea typeface="Calibri" panose="020F0502020204030204" pitchFamily="34" charset="0"/>
              <a:cs typeface="Arial" panose="020B0604020202020204" pitchFamily="34" charset="0"/>
            </a:endParaRPr>
          </a:p>
          <a:p>
            <a:pPr algn="just">
              <a:spcAft>
                <a:spcPts val="600"/>
              </a:spcAft>
            </a:pPr>
            <a:r>
              <a:rPr lang="fr-FR" b="1" dirty="0">
                <a:latin typeface="Calibri" panose="020F0502020204030204" pitchFamily="34" charset="0"/>
                <a:ea typeface="Calibri" panose="020F0502020204030204" pitchFamily="34" charset="0"/>
                <a:cs typeface="Arial" panose="020B0604020202020204" pitchFamily="34" charset="0"/>
              </a:rPr>
              <a:t>Promotion d’une croissance économique soutenue : la croissance économique </a:t>
            </a:r>
            <a:r>
              <a:rPr lang="fr-FR" dirty="0">
                <a:latin typeface="Calibri" panose="020F0502020204030204" pitchFamily="34" charset="0"/>
                <a:ea typeface="Calibri" panose="020F0502020204030204" pitchFamily="34" charset="0"/>
                <a:cs typeface="Arial" panose="020B0604020202020204" pitchFamily="34" charset="0"/>
              </a:rPr>
              <a:t>demeure volatile, en deçà du potentiel et du seuil nécessaire pour une création d’emploi de masse ; </a:t>
            </a:r>
            <a:endParaRPr lang="en-US" dirty="0">
              <a:latin typeface="Figtree"/>
              <a:ea typeface="Calibri" panose="020F0502020204030204" pitchFamily="34" charset="0"/>
              <a:cs typeface="Arial" panose="020B0604020202020204" pitchFamily="34" charset="0"/>
            </a:endParaRPr>
          </a:p>
          <a:p>
            <a:pPr algn="just">
              <a:spcAft>
                <a:spcPts val="600"/>
              </a:spcAft>
            </a:pPr>
            <a:r>
              <a:rPr lang="fr-FR" b="1" dirty="0">
                <a:latin typeface="Calibri" panose="020F0502020204030204" pitchFamily="34" charset="0"/>
                <a:ea typeface="Calibri" panose="020F0502020204030204" pitchFamily="34" charset="0"/>
                <a:cs typeface="Arial" panose="020B0604020202020204" pitchFamily="34" charset="0"/>
              </a:rPr>
              <a:t>Réduction du poids secteur informel : en 2023, l’informel représente </a:t>
            </a:r>
            <a:r>
              <a:rPr lang="fr-FR" dirty="0">
                <a:latin typeface="Calibri" panose="020F0502020204030204" pitchFamily="34" charset="0"/>
                <a:ea typeface="Calibri" panose="020F0502020204030204" pitchFamily="34" charset="0"/>
                <a:cs typeface="Arial" panose="020B0604020202020204" pitchFamily="34" charset="0"/>
              </a:rPr>
              <a:t>33,1% dans l’emploi non agricole et 13,6% de la valeur ajoutée hors agriculture et administration publique ; </a:t>
            </a:r>
            <a:endParaRPr lang="en-US" dirty="0">
              <a:latin typeface="Figtree"/>
              <a:ea typeface="Calibri" panose="020F0502020204030204" pitchFamily="34" charset="0"/>
              <a:cs typeface="Arial" panose="020B0604020202020204" pitchFamily="34" charset="0"/>
            </a:endParaRPr>
          </a:p>
          <a:p>
            <a:pPr algn="just">
              <a:spcAft>
                <a:spcPts val="600"/>
              </a:spcAft>
            </a:pPr>
            <a:r>
              <a:rPr lang="fr-FR" b="1" dirty="0">
                <a:latin typeface="Calibri" panose="020F0502020204030204" pitchFamily="34" charset="0"/>
                <a:ea typeface="Calibri" panose="020F0502020204030204" pitchFamily="34" charset="0"/>
                <a:cs typeface="Arial" panose="020B0604020202020204" pitchFamily="34" charset="0"/>
              </a:rPr>
              <a:t>Promotion de l’emploi décent : </a:t>
            </a:r>
            <a:r>
              <a:rPr lang="fr-FR" dirty="0">
                <a:latin typeface="Calibri" panose="020F0502020204030204" pitchFamily="34" charset="0"/>
                <a:ea typeface="Calibri" panose="020F0502020204030204" pitchFamily="34" charset="0"/>
                <a:cs typeface="Arial" panose="020B0604020202020204" pitchFamily="34" charset="0"/>
              </a:rPr>
              <a:t>le taux de chômage s’élève à 13,3% ;</a:t>
            </a:r>
            <a:endParaRPr lang="en-US" dirty="0">
              <a:latin typeface="Figtree"/>
              <a:ea typeface="Calibri" panose="020F0502020204030204" pitchFamily="34" charset="0"/>
              <a:cs typeface="Arial" panose="020B0604020202020204" pitchFamily="34" charset="0"/>
            </a:endParaRPr>
          </a:p>
          <a:p>
            <a:pPr algn="just">
              <a:spcAft>
                <a:spcPts val="600"/>
              </a:spcAft>
            </a:pPr>
            <a:r>
              <a:rPr lang="fr-FR" b="1" dirty="0">
                <a:latin typeface="Calibri" panose="020F0502020204030204" pitchFamily="34" charset="0"/>
                <a:ea typeface="Calibri" panose="020F0502020204030204" pitchFamily="34" charset="0"/>
                <a:cs typeface="Arial" panose="020B0604020202020204" pitchFamily="34" charset="0"/>
              </a:rPr>
              <a:t>Réduction de la proportion de jeunes non scolarisés et sans emploi ni formation (NEET) : </a:t>
            </a:r>
            <a:r>
              <a:rPr lang="fr-FR" dirty="0">
                <a:latin typeface="Calibri" panose="020F0502020204030204" pitchFamily="34" charset="0"/>
                <a:ea typeface="Calibri" panose="020F0502020204030204" pitchFamily="34" charset="0"/>
                <a:cs typeface="Arial" panose="020B0604020202020204" pitchFamily="34" charset="0"/>
              </a:rPr>
              <a:t>24,4% en 2024;</a:t>
            </a:r>
            <a:endParaRPr lang="en-US" dirty="0">
              <a:latin typeface="Figtree"/>
              <a:ea typeface="Calibri" panose="020F0502020204030204" pitchFamily="34" charset="0"/>
              <a:cs typeface="Arial" panose="020B0604020202020204" pitchFamily="34" charset="0"/>
            </a:endParaRPr>
          </a:p>
          <a:p>
            <a:pPr algn="just">
              <a:spcAft>
                <a:spcPts val="600"/>
              </a:spcAft>
            </a:pPr>
            <a:r>
              <a:rPr lang="fr-FR" b="1" dirty="0">
                <a:latin typeface="Calibri" panose="020F0502020204030204" pitchFamily="34" charset="0"/>
                <a:ea typeface="Calibri" panose="020F0502020204030204" pitchFamily="34" charset="0"/>
                <a:cs typeface="Arial" panose="020B0604020202020204" pitchFamily="34" charset="0"/>
              </a:rPr>
              <a:t>Promotion d’une industrialisation durable : la contribution </a:t>
            </a:r>
            <a:r>
              <a:rPr lang="fr-FR" dirty="0">
                <a:latin typeface="Calibri" panose="020F0502020204030204" pitchFamily="34" charset="0"/>
                <a:ea typeface="Calibri" panose="020F0502020204030204" pitchFamily="34" charset="0"/>
                <a:cs typeface="Arial" panose="020B0604020202020204" pitchFamily="34" charset="0"/>
              </a:rPr>
              <a:t>des industries manufacturières est de 15,3% dans le PIB et de 12,6% dans l’emploi ;</a:t>
            </a:r>
            <a:endParaRPr lang="en-US" dirty="0">
              <a:latin typeface="Figtree"/>
              <a:ea typeface="Calibri" panose="020F0502020204030204" pitchFamily="34" charset="0"/>
              <a:cs typeface="Arial" panose="020B0604020202020204" pitchFamily="34" charset="0"/>
            </a:endParaRPr>
          </a:p>
          <a:p>
            <a:pPr algn="just">
              <a:spcAft>
                <a:spcPts val="600"/>
              </a:spcAft>
            </a:pPr>
            <a:r>
              <a:rPr lang="fr-FR" b="1" dirty="0">
                <a:latin typeface="Calibri" panose="020F0502020204030204" pitchFamily="34" charset="0"/>
                <a:ea typeface="Calibri" panose="020F0502020204030204" pitchFamily="34" charset="0"/>
                <a:cs typeface="Arial" panose="020B0604020202020204" pitchFamily="34" charset="0"/>
              </a:rPr>
              <a:t>Réduction des inégalités sociales : </a:t>
            </a:r>
            <a:r>
              <a:rPr lang="fr-FR" dirty="0">
                <a:latin typeface="Calibri" panose="020F0502020204030204" pitchFamily="34" charset="0"/>
                <a:ea typeface="Calibri" panose="020F0502020204030204" pitchFamily="34" charset="0"/>
                <a:cs typeface="Arial" panose="020B0604020202020204" pitchFamily="34" charset="0"/>
              </a:rPr>
              <a:t>l’indice de Gini est de 40,5% en 2022 ; </a:t>
            </a:r>
            <a:endParaRPr lang="en-US" dirty="0">
              <a:latin typeface="Figtree"/>
              <a:ea typeface="Calibri" panose="020F0502020204030204" pitchFamily="34" charset="0"/>
              <a:cs typeface="Arial" panose="020B0604020202020204" pitchFamily="34" charset="0"/>
            </a:endParaRPr>
          </a:p>
          <a:p>
            <a:pPr algn="just">
              <a:spcAft>
                <a:spcPts val="600"/>
              </a:spcAft>
            </a:pPr>
            <a:r>
              <a:rPr lang="fr-FR" b="1" dirty="0">
                <a:latin typeface="Calibri" panose="020F0502020204030204" pitchFamily="34" charset="0"/>
                <a:ea typeface="Calibri" panose="020F0502020204030204" pitchFamily="34" charset="0"/>
                <a:cs typeface="Arial" panose="020B0604020202020204" pitchFamily="34" charset="0"/>
              </a:rPr>
              <a:t>Réduction des émissions de Gaz à effet de serre : </a:t>
            </a:r>
            <a:r>
              <a:rPr lang="fr-FR" dirty="0">
                <a:latin typeface="Figtree"/>
                <a:ea typeface="Calibri" panose="020F0502020204030204" pitchFamily="34" charset="0"/>
                <a:cs typeface="Calibri" panose="020F0502020204030204" pitchFamily="34" charset="0"/>
              </a:rPr>
              <a:t>98 871,7 </a:t>
            </a:r>
            <a:r>
              <a:rPr lang="fr-FR" dirty="0" err="1">
                <a:latin typeface="Figtree"/>
                <a:ea typeface="Calibri" panose="020F0502020204030204" pitchFamily="34" charset="0"/>
                <a:cs typeface="Calibri" panose="020F0502020204030204" pitchFamily="34" charset="0"/>
              </a:rPr>
              <a:t>Gigagrammes</a:t>
            </a:r>
            <a:r>
              <a:rPr lang="fr-FR" dirty="0">
                <a:latin typeface="Figtree"/>
                <a:ea typeface="Calibri" panose="020F0502020204030204" pitchFamily="34" charset="0"/>
                <a:cs typeface="Calibri" panose="020F0502020204030204" pitchFamily="34" charset="0"/>
              </a:rPr>
              <a:t> équivalent CO₂ (</a:t>
            </a:r>
            <a:r>
              <a:rPr lang="fr-FR" dirty="0" err="1">
                <a:latin typeface="Figtree"/>
                <a:ea typeface="Calibri" panose="020F0502020204030204" pitchFamily="34" charset="0"/>
                <a:cs typeface="Calibri" panose="020F0502020204030204" pitchFamily="34" charset="0"/>
              </a:rPr>
              <a:t>Gg</a:t>
            </a:r>
            <a:r>
              <a:rPr lang="fr-FR" dirty="0">
                <a:latin typeface="Figtree"/>
                <a:ea typeface="Calibri" panose="020F0502020204030204" pitchFamily="34" charset="0"/>
                <a:cs typeface="Calibri" panose="020F0502020204030204" pitchFamily="34" charset="0"/>
              </a:rPr>
              <a:t> </a:t>
            </a:r>
            <a:r>
              <a:rPr lang="fr-FR" dirty="0" err="1">
                <a:latin typeface="Figtree"/>
                <a:ea typeface="Calibri" panose="020F0502020204030204" pitchFamily="34" charset="0"/>
                <a:cs typeface="Calibri" panose="020F0502020204030204" pitchFamily="34" charset="0"/>
              </a:rPr>
              <a:t>éq</a:t>
            </a:r>
            <a:r>
              <a:rPr lang="fr-FR" dirty="0">
                <a:latin typeface="Figtree"/>
                <a:ea typeface="Calibri" panose="020F0502020204030204" pitchFamily="34" charset="0"/>
                <a:cs typeface="Calibri" panose="020F0502020204030204" pitchFamily="34" charset="0"/>
              </a:rPr>
              <a:t> CO₂) en 2022.</a:t>
            </a:r>
            <a:endParaRPr lang="en-US" dirty="0">
              <a:latin typeface="Figtree"/>
              <a:ea typeface="Calibri" panose="020F0502020204030204" pitchFamily="34" charset="0"/>
              <a:cs typeface="Arial" panose="020B0604020202020204" pitchFamily="34" charset="0"/>
            </a:endParaRPr>
          </a:p>
          <a:p>
            <a:pPr algn="just">
              <a:spcAft>
                <a:spcPts val="600"/>
              </a:spcAft>
            </a:pPr>
            <a:r>
              <a:rPr lang="fr-FR" dirty="0">
                <a:solidFill>
                  <a:srgbClr val="000000"/>
                </a:solidFill>
                <a:latin typeface="Calibri" panose="020F0502020204030204" pitchFamily="34" charset="0"/>
                <a:ea typeface="Calibri" panose="020F0502020204030204" pitchFamily="34" charset="0"/>
                <a:cs typeface="Figtree"/>
              </a:rPr>
              <a:t> </a:t>
            </a:r>
            <a:endParaRPr lang="en-US" dirty="0">
              <a:solidFill>
                <a:srgbClr val="000000"/>
              </a:solidFill>
              <a:latin typeface="Figtree"/>
              <a:ea typeface="Calibri" panose="020F0502020204030204" pitchFamily="34" charset="0"/>
              <a:cs typeface="Figtree"/>
            </a:endParaRPr>
          </a:p>
        </p:txBody>
      </p:sp>
    </p:spTree>
    <p:extLst>
      <p:ext uri="{BB962C8B-B14F-4D97-AF65-F5344CB8AC3E}">
        <p14:creationId xmlns:p14="http://schemas.microsoft.com/office/powerpoint/2010/main" val="34901451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31C2E1C-DB47-A47E-46F0-FDD431556EE5}"/>
              </a:ext>
            </a:extLst>
          </p:cNvPr>
          <p:cNvPicPr>
            <a:picLocks noChangeAspect="1"/>
          </p:cNvPicPr>
          <p:nvPr/>
        </p:nvPicPr>
        <p:blipFill>
          <a:blip r:embed="rId3"/>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id="{E9068B7A-7664-98CD-3F3E-00D80C1C4572}"/>
              </a:ext>
            </a:extLst>
          </p:cNvPr>
          <p:cNvPicPr>
            <a:picLocks noChangeAspect="1"/>
          </p:cNvPicPr>
          <p:nvPr/>
        </p:nvPicPr>
        <p:blipFill>
          <a:blip r:embed="rId4"/>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id="{F6F62EC1-C38A-AC9B-5AC1-D089460D63C7}"/>
              </a:ext>
            </a:extLst>
          </p:cNvPr>
          <p:cNvPicPr>
            <a:picLocks noChangeAspect="1"/>
          </p:cNvPicPr>
          <p:nvPr/>
        </p:nvPicPr>
        <p:blipFill>
          <a:blip r:embed="rId5"/>
          <a:stretch>
            <a:fillRect/>
          </a:stretch>
        </p:blipFill>
        <p:spPr>
          <a:xfrm>
            <a:off x="992458" y="257407"/>
            <a:ext cx="3778776" cy="990600"/>
          </a:xfrm>
          <a:prstGeom prst="rect">
            <a:avLst/>
          </a:prstGeom>
        </p:spPr>
      </p:pic>
      <p:pic>
        <p:nvPicPr>
          <p:cNvPr id="8" name="Image 7">
            <a:extLst>
              <a:ext uri="{FF2B5EF4-FFF2-40B4-BE49-F238E27FC236}">
                <a16:creationId xmlns:a16="http://schemas.microsoft.com/office/drawing/2014/main" id="{016643BA-9675-2606-586C-67E5AC6479D6}"/>
              </a:ext>
            </a:extLst>
          </p:cNvPr>
          <p:cNvPicPr>
            <a:picLocks noChangeAspect="1"/>
          </p:cNvPicPr>
          <p:nvPr/>
        </p:nvPicPr>
        <p:blipFill>
          <a:blip r:embed="rId6">
            <a:alphaModFix amt="29000"/>
          </a:blip>
          <a:stretch>
            <a:fillRect/>
          </a:stretch>
        </p:blipFill>
        <p:spPr>
          <a:xfrm>
            <a:off x="6456557" y="-606502"/>
            <a:ext cx="6369204" cy="6369204"/>
          </a:xfrm>
          <a:prstGeom prst="rect">
            <a:avLst/>
          </a:prstGeom>
        </p:spPr>
      </p:pic>
      <p:pic>
        <p:nvPicPr>
          <p:cNvPr id="6" name="Image 5"/>
          <p:cNvPicPr>
            <a:picLocks noChangeAspect="1"/>
          </p:cNvPicPr>
          <p:nvPr/>
        </p:nvPicPr>
        <p:blipFill>
          <a:blip r:embed="rId7"/>
          <a:stretch>
            <a:fillRect/>
          </a:stretch>
        </p:blipFill>
        <p:spPr>
          <a:xfrm>
            <a:off x="2193073" y="1767544"/>
            <a:ext cx="7875706" cy="4276417"/>
          </a:xfrm>
          <a:prstGeom prst="rect">
            <a:avLst/>
          </a:prstGeom>
        </p:spPr>
      </p:pic>
    </p:spTree>
    <p:extLst>
      <p:ext uri="{BB962C8B-B14F-4D97-AF65-F5344CB8AC3E}">
        <p14:creationId xmlns:p14="http://schemas.microsoft.com/office/powerpoint/2010/main" val="1197649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31C2E1C-DB47-A47E-46F0-FDD431556EE5}"/>
              </a:ext>
            </a:extLst>
          </p:cNvPr>
          <p:cNvPicPr>
            <a:picLocks noChangeAspect="1"/>
          </p:cNvPicPr>
          <p:nvPr/>
        </p:nvPicPr>
        <p:blipFill>
          <a:blip r:embed="rId3"/>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id="{E9068B7A-7664-98CD-3F3E-00D80C1C4572}"/>
              </a:ext>
            </a:extLst>
          </p:cNvPr>
          <p:cNvPicPr>
            <a:picLocks noChangeAspect="1"/>
          </p:cNvPicPr>
          <p:nvPr/>
        </p:nvPicPr>
        <p:blipFill>
          <a:blip r:embed="rId4"/>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id="{F6F62EC1-C38A-AC9B-5AC1-D089460D63C7}"/>
              </a:ext>
            </a:extLst>
          </p:cNvPr>
          <p:cNvPicPr>
            <a:picLocks noChangeAspect="1"/>
          </p:cNvPicPr>
          <p:nvPr/>
        </p:nvPicPr>
        <p:blipFill>
          <a:blip r:embed="rId5"/>
          <a:stretch>
            <a:fillRect/>
          </a:stretch>
        </p:blipFill>
        <p:spPr>
          <a:xfrm>
            <a:off x="992458" y="257407"/>
            <a:ext cx="3778776" cy="990600"/>
          </a:xfrm>
          <a:prstGeom prst="rect">
            <a:avLst/>
          </a:prstGeom>
        </p:spPr>
      </p:pic>
      <p:pic>
        <p:nvPicPr>
          <p:cNvPr id="8" name="Image 7">
            <a:extLst>
              <a:ext uri="{FF2B5EF4-FFF2-40B4-BE49-F238E27FC236}">
                <a16:creationId xmlns:a16="http://schemas.microsoft.com/office/drawing/2014/main" id="{016643BA-9675-2606-586C-67E5AC6479D6}"/>
              </a:ext>
            </a:extLst>
          </p:cNvPr>
          <p:cNvPicPr>
            <a:picLocks noChangeAspect="1"/>
          </p:cNvPicPr>
          <p:nvPr/>
        </p:nvPicPr>
        <p:blipFill>
          <a:blip r:embed="rId6">
            <a:alphaModFix amt="29000"/>
          </a:blip>
          <a:stretch>
            <a:fillRect/>
          </a:stretch>
        </p:blipFill>
        <p:spPr>
          <a:xfrm>
            <a:off x="6397944" y="-494133"/>
            <a:ext cx="6369204" cy="6369204"/>
          </a:xfrm>
          <a:prstGeom prst="rect">
            <a:avLst/>
          </a:prstGeom>
        </p:spPr>
      </p:pic>
      <p:sp>
        <p:nvSpPr>
          <p:cNvPr id="65" name="Google Shape;253;p35"/>
          <p:cNvSpPr txBox="1"/>
          <p:nvPr/>
        </p:nvSpPr>
        <p:spPr>
          <a:xfrm>
            <a:off x="3001163" y="1396007"/>
            <a:ext cx="5343600" cy="400069"/>
          </a:xfrm>
          <a:prstGeom prst="rect">
            <a:avLst/>
          </a:prstGeom>
          <a:noFill/>
          <a:ln>
            <a:noFill/>
          </a:ln>
        </p:spPr>
        <p:txBody>
          <a:bodyPr spcFirstLastPara="1" wrap="square" lIns="91425" tIns="45700" rIns="91425" bIns="45700" anchor="t" anchorCtr="0">
            <a:spAutoFit/>
          </a:bodyPr>
          <a:lstStyle/>
          <a:p>
            <a:pPr marL="457200" lvl="0" indent="0" algn="l" rtl="0">
              <a:spcBef>
                <a:spcPts val="0"/>
              </a:spcBef>
              <a:spcAft>
                <a:spcPts val="0"/>
              </a:spcAft>
              <a:buNone/>
            </a:pPr>
            <a:r>
              <a:rPr lang="fr" sz="2000" b="1" u="sng" dirty="0">
                <a:solidFill>
                  <a:srgbClr val="19194C"/>
                </a:solidFill>
              </a:rPr>
              <a:t>Les Sept  Aspirations de l’Agenda 2063</a:t>
            </a:r>
            <a:endParaRPr sz="2000" b="1" u="sng" dirty="0">
              <a:solidFill>
                <a:srgbClr val="212167"/>
              </a:solidFill>
            </a:endParaRPr>
          </a:p>
        </p:txBody>
      </p:sp>
      <p:grpSp>
        <p:nvGrpSpPr>
          <p:cNvPr id="66" name="Google Shape;254;p35"/>
          <p:cNvGrpSpPr/>
          <p:nvPr/>
        </p:nvGrpSpPr>
        <p:grpSpPr>
          <a:xfrm>
            <a:off x="1838017" y="1819552"/>
            <a:ext cx="8570872" cy="601971"/>
            <a:chOff x="1593000" y="2322568"/>
            <a:chExt cx="7167479" cy="643506"/>
          </a:xfrm>
        </p:grpSpPr>
        <p:sp>
          <p:nvSpPr>
            <p:cNvPr id="67" name="Google Shape;255;p35"/>
            <p:cNvSpPr/>
            <p:nvPr/>
          </p:nvSpPr>
          <p:spPr>
            <a:xfrm>
              <a:off x="4501079" y="2322573"/>
              <a:ext cx="4259400" cy="643500"/>
            </a:xfrm>
            <a:prstGeom prst="rect">
              <a:avLst/>
            </a:prstGeom>
            <a:solidFill>
              <a:srgbClr val="EEEEE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8" name="Google Shape;256;p35"/>
            <p:cNvSpPr/>
            <p:nvPr/>
          </p:nvSpPr>
          <p:spPr>
            <a:xfrm flipH="1">
              <a:off x="2283025" y="2322575"/>
              <a:ext cx="1844400" cy="642600"/>
            </a:xfrm>
            <a:prstGeom prst="rect">
              <a:avLst/>
            </a:prstGeom>
            <a:solidFill>
              <a:srgbClr val="8F73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9" name="Google Shape;257;p35"/>
            <p:cNvSpPr/>
            <p:nvPr/>
          </p:nvSpPr>
          <p:spPr>
            <a:xfrm rot="-5400000">
              <a:off x="3943790" y="1492445"/>
              <a:ext cx="643368" cy="2303625"/>
            </a:xfrm>
            <a:prstGeom prst="flowChartOffpageConnector">
              <a:avLst/>
            </a:prstGeom>
            <a:solidFill>
              <a:srgbClr val="8E737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0" name="Google Shape;258;p35"/>
            <p:cNvSpPr/>
            <p:nvPr/>
          </p:nvSpPr>
          <p:spPr>
            <a:xfrm>
              <a:off x="2342617" y="2399962"/>
              <a:ext cx="2604300" cy="495900"/>
            </a:xfrm>
            <a:prstGeom prst="rect">
              <a:avLst/>
            </a:prstGeom>
            <a:solidFill>
              <a:srgbClr val="8F737D"/>
            </a:solid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fr" sz="1150" dirty="0">
                  <a:solidFill>
                    <a:srgbClr val="FFFFFF"/>
                  </a:solidFill>
                  <a:latin typeface="Roboto Medium"/>
                  <a:ea typeface="Roboto Medium"/>
                  <a:cs typeface="Roboto Medium"/>
                  <a:sym typeface="Roboto Medium"/>
                </a:rPr>
                <a:t>Une Afrique prospère fondée sur la croissance inclusive et le développement durable</a:t>
              </a:r>
              <a:endParaRPr sz="1150" dirty="0">
                <a:solidFill>
                  <a:srgbClr val="FFFFFF"/>
                </a:solidFill>
                <a:latin typeface="Roboto"/>
                <a:ea typeface="Roboto"/>
                <a:cs typeface="Roboto"/>
                <a:sym typeface="Roboto"/>
              </a:endParaRPr>
            </a:p>
          </p:txBody>
        </p:sp>
        <p:sp>
          <p:nvSpPr>
            <p:cNvPr id="71" name="Google Shape;259;p35"/>
            <p:cNvSpPr/>
            <p:nvPr/>
          </p:nvSpPr>
          <p:spPr>
            <a:xfrm>
              <a:off x="1593000" y="2322568"/>
              <a:ext cx="690000" cy="642300"/>
            </a:xfrm>
            <a:prstGeom prst="rect">
              <a:avLst/>
            </a:prstGeom>
            <a:solidFill>
              <a:srgbClr val="B02B20"/>
            </a:solidFill>
            <a:ln>
              <a:noFill/>
            </a:ln>
            <a:effectLst>
              <a:outerShdw blurRad="95250" dist="38100"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2" name="Google Shape;260;p35"/>
            <p:cNvSpPr/>
            <p:nvPr/>
          </p:nvSpPr>
          <p:spPr>
            <a:xfrm>
              <a:off x="1593000" y="2322575"/>
              <a:ext cx="690000" cy="642600"/>
            </a:xfrm>
            <a:prstGeom prst="rect">
              <a:avLst/>
            </a:prstGeom>
            <a:solidFill>
              <a:srgbClr val="8E737C"/>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fr" sz="3200" b="1">
                  <a:solidFill>
                    <a:srgbClr val="FFFFFF"/>
                  </a:solidFill>
                  <a:latin typeface="Roboto"/>
                  <a:ea typeface="Roboto"/>
                  <a:cs typeface="Roboto"/>
                  <a:sym typeface="Roboto"/>
                </a:rPr>
                <a:t>1</a:t>
              </a:r>
              <a:endParaRPr sz="3200" b="1">
                <a:solidFill>
                  <a:srgbClr val="FFFFFF"/>
                </a:solidFill>
                <a:latin typeface="Roboto"/>
                <a:ea typeface="Roboto"/>
                <a:cs typeface="Roboto"/>
                <a:sym typeface="Roboto"/>
              </a:endParaRPr>
            </a:p>
          </p:txBody>
        </p:sp>
        <p:sp>
          <p:nvSpPr>
            <p:cNvPr id="73" name="Google Shape;261;p35"/>
            <p:cNvSpPr/>
            <p:nvPr/>
          </p:nvSpPr>
          <p:spPr>
            <a:xfrm>
              <a:off x="5527381" y="2323766"/>
              <a:ext cx="3167400" cy="642300"/>
            </a:xfrm>
            <a:prstGeom prst="rect">
              <a:avLst/>
            </a:prstGeom>
            <a:noFill/>
            <a:ln>
              <a:noFill/>
            </a:ln>
          </p:spPr>
          <p:txBody>
            <a:bodyPr spcFirstLastPara="1" wrap="square" lIns="121900" tIns="121900" rIns="121900" bIns="121900" anchor="ctr" anchorCtr="0">
              <a:noAutofit/>
            </a:bodyPr>
            <a:lstStyle/>
            <a:p>
              <a:pPr marL="609600" lvl="0" indent="-374650" algn="l" rtl="0">
                <a:lnSpc>
                  <a:spcPct val="115000"/>
                </a:lnSpc>
                <a:spcBef>
                  <a:spcPts val="0"/>
                </a:spcBef>
                <a:spcAft>
                  <a:spcPts val="0"/>
                </a:spcAft>
                <a:buClr>
                  <a:srgbClr val="660000"/>
                </a:buClr>
                <a:buSzPts val="1100"/>
                <a:buFont typeface="Roboto"/>
                <a:buChar char="●"/>
              </a:pPr>
              <a:r>
                <a:rPr lang="fr" sz="1100" dirty="0">
                  <a:solidFill>
                    <a:srgbClr val="660000"/>
                  </a:solidFill>
                  <a:latin typeface="Roboto"/>
                  <a:ea typeface="Roboto"/>
                  <a:cs typeface="Roboto"/>
                  <a:sym typeface="Roboto"/>
                </a:rPr>
                <a:t>Bien-être et capital humain</a:t>
              </a:r>
              <a:endParaRPr sz="1100" dirty="0">
                <a:solidFill>
                  <a:srgbClr val="660000"/>
                </a:solidFill>
                <a:latin typeface="Roboto"/>
                <a:ea typeface="Roboto"/>
                <a:cs typeface="Roboto"/>
                <a:sym typeface="Roboto"/>
              </a:endParaRPr>
            </a:p>
            <a:p>
              <a:pPr marL="609600" lvl="0" indent="-374650" algn="l" rtl="0">
                <a:lnSpc>
                  <a:spcPct val="115000"/>
                </a:lnSpc>
                <a:spcBef>
                  <a:spcPts val="0"/>
                </a:spcBef>
                <a:spcAft>
                  <a:spcPts val="0"/>
                </a:spcAft>
                <a:buClr>
                  <a:srgbClr val="660000"/>
                </a:buClr>
                <a:buSzPts val="1100"/>
                <a:buFont typeface="Roboto"/>
                <a:buChar char="●"/>
              </a:pPr>
              <a:r>
                <a:rPr lang="fr" sz="1100" dirty="0">
                  <a:solidFill>
                    <a:srgbClr val="660000"/>
                  </a:solidFill>
                  <a:latin typeface="Roboto"/>
                  <a:ea typeface="Roboto"/>
                  <a:cs typeface="Roboto"/>
                  <a:sym typeface="Roboto"/>
                </a:rPr>
                <a:t>Transformation économique et productivité</a:t>
              </a:r>
              <a:endParaRPr sz="1100" dirty="0">
                <a:solidFill>
                  <a:srgbClr val="660000"/>
                </a:solidFill>
                <a:latin typeface="Roboto"/>
                <a:ea typeface="Roboto"/>
                <a:cs typeface="Roboto"/>
                <a:sym typeface="Roboto"/>
              </a:endParaRPr>
            </a:p>
            <a:p>
              <a:pPr marL="609600" lvl="0" indent="-374650" algn="l" rtl="0">
                <a:lnSpc>
                  <a:spcPct val="115000"/>
                </a:lnSpc>
                <a:spcBef>
                  <a:spcPts val="0"/>
                </a:spcBef>
                <a:spcAft>
                  <a:spcPts val="0"/>
                </a:spcAft>
                <a:buClr>
                  <a:srgbClr val="660000"/>
                </a:buClr>
                <a:buSzPts val="1100"/>
                <a:buFont typeface="Roboto"/>
                <a:buChar char="●"/>
              </a:pPr>
              <a:r>
                <a:rPr lang="fr" sz="1100" dirty="0">
                  <a:solidFill>
                    <a:srgbClr val="660000"/>
                  </a:solidFill>
                  <a:latin typeface="Roboto"/>
                  <a:ea typeface="Roboto"/>
                  <a:cs typeface="Roboto"/>
                  <a:sym typeface="Roboto"/>
                </a:rPr>
                <a:t>Durabilité et résilience environnementale</a:t>
              </a:r>
              <a:endParaRPr sz="1100" dirty="0">
                <a:solidFill>
                  <a:srgbClr val="660000"/>
                </a:solidFill>
                <a:latin typeface="Roboto"/>
                <a:ea typeface="Roboto"/>
                <a:cs typeface="Roboto"/>
                <a:sym typeface="Roboto"/>
              </a:endParaRPr>
            </a:p>
          </p:txBody>
        </p:sp>
      </p:grpSp>
      <p:grpSp>
        <p:nvGrpSpPr>
          <p:cNvPr id="74" name="Google Shape;262;p35"/>
          <p:cNvGrpSpPr/>
          <p:nvPr/>
        </p:nvGrpSpPr>
        <p:grpSpPr>
          <a:xfrm>
            <a:off x="1838060" y="2370183"/>
            <a:ext cx="8594659" cy="641758"/>
            <a:chOff x="1593000" y="2322562"/>
            <a:chExt cx="6927266" cy="643500"/>
          </a:xfrm>
        </p:grpSpPr>
        <p:sp>
          <p:nvSpPr>
            <p:cNvPr id="75" name="Google Shape;263;p35"/>
            <p:cNvSpPr/>
            <p:nvPr/>
          </p:nvSpPr>
          <p:spPr>
            <a:xfrm>
              <a:off x="3728366" y="2322562"/>
              <a:ext cx="4791900" cy="643500"/>
            </a:xfrm>
            <a:prstGeom prst="rect">
              <a:avLst/>
            </a:prstGeom>
            <a:solidFill>
              <a:srgbClr val="EEEEE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6" name="Google Shape;264;p35"/>
            <p:cNvSpPr/>
            <p:nvPr/>
          </p:nvSpPr>
          <p:spPr>
            <a:xfrm flipH="1">
              <a:off x="2283025" y="2322575"/>
              <a:ext cx="1844400" cy="642600"/>
            </a:xfrm>
            <a:prstGeom prst="rect">
              <a:avLst/>
            </a:prstGeom>
            <a:solidFill>
              <a:srgbClr val="8F73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7" name="Google Shape;265;p35"/>
            <p:cNvSpPr/>
            <p:nvPr/>
          </p:nvSpPr>
          <p:spPr>
            <a:xfrm rot="-5400000">
              <a:off x="3932398" y="1503841"/>
              <a:ext cx="643368" cy="2280829"/>
            </a:xfrm>
            <a:prstGeom prst="flowChartOffpageConnector">
              <a:avLst/>
            </a:prstGeom>
            <a:solidFill>
              <a:srgbClr val="8E737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8" name="Google Shape;266;p35"/>
            <p:cNvSpPr/>
            <p:nvPr/>
          </p:nvSpPr>
          <p:spPr>
            <a:xfrm>
              <a:off x="2342610" y="2399956"/>
              <a:ext cx="2700000" cy="495900"/>
            </a:xfrm>
            <a:prstGeom prst="rect">
              <a:avLst/>
            </a:prstGeom>
            <a:solidFill>
              <a:srgbClr val="8F737D"/>
            </a:solid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fr" sz="1150" dirty="0">
                  <a:solidFill>
                    <a:srgbClr val="FFFFFF"/>
                  </a:solidFill>
                  <a:latin typeface="Roboto Medium"/>
                  <a:ea typeface="Roboto Medium"/>
                  <a:cs typeface="Roboto Medium"/>
                  <a:sym typeface="Roboto Medium"/>
                </a:rPr>
                <a:t>Un continent intégré, uni sur le plan politique et ancré dans les idéaux du panafricanisme et la vision de la renaissance africaine.</a:t>
              </a:r>
              <a:endParaRPr sz="1150" dirty="0">
                <a:solidFill>
                  <a:srgbClr val="FFFFFF"/>
                </a:solidFill>
                <a:latin typeface="Roboto"/>
                <a:ea typeface="Roboto"/>
                <a:cs typeface="Roboto"/>
                <a:sym typeface="Roboto"/>
              </a:endParaRPr>
            </a:p>
          </p:txBody>
        </p:sp>
        <p:sp>
          <p:nvSpPr>
            <p:cNvPr id="79" name="Google Shape;267;p35"/>
            <p:cNvSpPr/>
            <p:nvPr/>
          </p:nvSpPr>
          <p:spPr>
            <a:xfrm>
              <a:off x="1593000" y="2322568"/>
              <a:ext cx="690000" cy="642300"/>
            </a:xfrm>
            <a:prstGeom prst="rect">
              <a:avLst/>
            </a:prstGeom>
            <a:solidFill>
              <a:srgbClr val="B02B20"/>
            </a:solidFill>
            <a:ln>
              <a:noFill/>
            </a:ln>
            <a:effectLst>
              <a:outerShdw blurRad="95250" dist="38100"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0" name="Google Shape;268;p35"/>
            <p:cNvSpPr/>
            <p:nvPr/>
          </p:nvSpPr>
          <p:spPr>
            <a:xfrm>
              <a:off x="1593000" y="2322575"/>
              <a:ext cx="690000" cy="642600"/>
            </a:xfrm>
            <a:prstGeom prst="rect">
              <a:avLst/>
            </a:prstGeom>
            <a:solidFill>
              <a:srgbClr val="8E737C"/>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fr" sz="3200" b="1">
                  <a:solidFill>
                    <a:srgbClr val="FFFFFF"/>
                  </a:solidFill>
                  <a:latin typeface="Roboto"/>
                  <a:ea typeface="Roboto"/>
                  <a:cs typeface="Roboto"/>
                  <a:sym typeface="Roboto"/>
                </a:rPr>
                <a:t>2</a:t>
              </a:r>
              <a:endParaRPr sz="3500">
                <a:solidFill>
                  <a:srgbClr val="FFFFFF"/>
                </a:solidFill>
                <a:latin typeface="Roboto Thin"/>
                <a:ea typeface="Roboto Thin"/>
                <a:cs typeface="Roboto Thin"/>
                <a:sym typeface="Roboto Thin"/>
              </a:endParaRPr>
            </a:p>
          </p:txBody>
        </p:sp>
        <p:sp>
          <p:nvSpPr>
            <p:cNvPr id="81" name="Google Shape;269;p35"/>
            <p:cNvSpPr/>
            <p:nvPr/>
          </p:nvSpPr>
          <p:spPr>
            <a:xfrm>
              <a:off x="5353384" y="2323755"/>
              <a:ext cx="3096600" cy="642300"/>
            </a:xfrm>
            <a:prstGeom prst="rect">
              <a:avLst/>
            </a:prstGeom>
            <a:noFill/>
            <a:ln>
              <a:noFill/>
            </a:ln>
          </p:spPr>
          <p:txBody>
            <a:bodyPr spcFirstLastPara="1" wrap="square" lIns="121900" tIns="121900" rIns="121900" bIns="121900" anchor="ctr" anchorCtr="0">
              <a:noAutofit/>
            </a:bodyPr>
            <a:lstStyle/>
            <a:p>
              <a:pPr marL="609600" lvl="0" indent="-374650" algn="l" rtl="0">
                <a:lnSpc>
                  <a:spcPct val="115000"/>
                </a:lnSpc>
                <a:spcBef>
                  <a:spcPts val="0"/>
                </a:spcBef>
                <a:spcAft>
                  <a:spcPts val="0"/>
                </a:spcAft>
                <a:buClr>
                  <a:srgbClr val="660000"/>
                </a:buClr>
                <a:buSzPts val="1100"/>
                <a:buFont typeface="Roboto"/>
                <a:buChar char="●"/>
              </a:pPr>
              <a:r>
                <a:rPr lang="fr" sz="1100">
                  <a:solidFill>
                    <a:srgbClr val="660000"/>
                  </a:solidFill>
                  <a:latin typeface="Roboto"/>
                  <a:ea typeface="Roboto"/>
                  <a:cs typeface="Roboto"/>
                  <a:sym typeface="Roboto"/>
                </a:rPr>
                <a:t>Afrique unie (fédérale / confédérée) </a:t>
              </a:r>
              <a:endParaRPr sz="1100">
                <a:solidFill>
                  <a:srgbClr val="660000"/>
                </a:solidFill>
                <a:latin typeface="Roboto"/>
                <a:ea typeface="Roboto"/>
                <a:cs typeface="Roboto"/>
                <a:sym typeface="Roboto"/>
              </a:endParaRPr>
            </a:p>
            <a:p>
              <a:pPr marL="609600" lvl="0" indent="-374650" algn="l" rtl="0">
                <a:lnSpc>
                  <a:spcPct val="115000"/>
                </a:lnSpc>
                <a:spcBef>
                  <a:spcPts val="0"/>
                </a:spcBef>
                <a:spcAft>
                  <a:spcPts val="0"/>
                </a:spcAft>
                <a:buClr>
                  <a:srgbClr val="660000"/>
                </a:buClr>
                <a:buSzPts val="1100"/>
                <a:buFont typeface="Roboto"/>
                <a:buChar char="●"/>
              </a:pPr>
              <a:r>
                <a:rPr lang="fr" sz="1100">
                  <a:solidFill>
                    <a:srgbClr val="660000"/>
                  </a:solidFill>
                  <a:latin typeface="Roboto"/>
                  <a:ea typeface="Roboto"/>
                  <a:cs typeface="Roboto"/>
                  <a:sym typeface="Roboto"/>
                </a:rPr>
                <a:t>Une infrastructure de classe mondiale sur tout le continent</a:t>
              </a:r>
              <a:endParaRPr sz="1100">
                <a:solidFill>
                  <a:srgbClr val="660000"/>
                </a:solidFill>
                <a:latin typeface="Roboto"/>
                <a:ea typeface="Roboto"/>
                <a:cs typeface="Roboto"/>
                <a:sym typeface="Roboto"/>
              </a:endParaRPr>
            </a:p>
          </p:txBody>
        </p:sp>
      </p:grpSp>
      <p:grpSp>
        <p:nvGrpSpPr>
          <p:cNvPr id="82" name="Google Shape;270;p35"/>
          <p:cNvGrpSpPr/>
          <p:nvPr/>
        </p:nvGrpSpPr>
        <p:grpSpPr>
          <a:xfrm>
            <a:off x="1837689" y="2955615"/>
            <a:ext cx="8571200" cy="701550"/>
            <a:chOff x="1593000" y="2322562"/>
            <a:chExt cx="7100067" cy="643506"/>
          </a:xfrm>
        </p:grpSpPr>
        <p:sp>
          <p:nvSpPr>
            <p:cNvPr id="83" name="Google Shape;271;p35"/>
            <p:cNvSpPr/>
            <p:nvPr/>
          </p:nvSpPr>
          <p:spPr>
            <a:xfrm>
              <a:off x="3728367" y="2322568"/>
              <a:ext cx="4964700" cy="643500"/>
            </a:xfrm>
            <a:prstGeom prst="rect">
              <a:avLst/>
            </a:prstGeom>
            <a:solidFill>
              <a:srgbClr val="EEEEE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4" name="Google Shape;272;p35"/>
            <p:cNvSpPr/>
            <p:nvPr/>
          </p:nvSpPr>
          <p:spPr>
            <a:xfrm flipH="1">
              <a:off x="2283025" y="2322575"/>
              <a:ext cx="1844400" cy="642600"/>
            </a:xfrm>
            <a:prstGeom prst="rect">
              <a:avLst/>
            </a:prstGeom>
            <a:solidFill>
              <a:srgbClr val="8F73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5" name="Google Shape;273;p35"/>
            <p:cNvSpPr/>
            <p:nvPr/>
          </p:nvSpPr>
          <p:spPr>
            <a:xfrm rot="-5400000">
              <a:off x="3991763" y="1444478"/>
              <a:ext cx="643365" cy="2399533"/>
            </a:xfrm>
            <a:prstGeom prst="flowChartOffpageConnector">
              <a:avLst/>
            </a:prstGeom>
            <a:solidFill>
              <a:srgbClr val="8E737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6" name="Google Shape;274;p35"/>
            <p:cNvSpPr/>
            <p:nvPr/>
          </p:nvSpPr>
          <p:spPr>
            <a:xfrm>
              <a:off x="2342616" y="2399952"/>
              <a:ext cx="2741700" cy="495900"/>
            </a:xfrm>
            <a:prstGeom prst="rect">
              <a:avLst/>
            </a:prstGeom>
            <a:solidFill>
              <a:srgbClr val="8F737D"/>
            </a:solid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fr" sz="1200" dirty="0">
                  <a:solidFill>
                    <a:srgbClr val="FFFFFF"/>
                  </a:solidFill>
                  <a:latin typeface="Roboto Medium"/>
                  <a:ea typeface="Roboto Medium"/>
                  <a:cs typeface="Roboto Medium"/>
                  <a:sym typeface="Roboto Medium"/>
                </a:rPr>
                <a:t>Une Afrique de bonne gouvernance, de démocratie, de respect des droits de l'homme, de justice et d’état de droit</a:t>
              </a:r>
              <a:endParaRPr sz="1200" dirty="0">
                <a:solidFill>
                  <a:srgbClr val="FFFFFF"/>
                </a:solidFill>
                <a:latin typeface="Roboto"/>
                <a:ea typeface="Roboto"/>
                <a:cs typeface="Roboto"/>
                <a:sym typeface="Roboto"/>
              </a:endParaRPr>
            </a:p>
          </p:txBody>
        </p:sp>
        <p:sp>
          <p:nvSpPr>
            <p:cNvPr id="87" name="Google Shape;275;p35"/>
            <p:cNvSpPr/>
            <p:nvPr/>
          </p:nvSpPr>
          <p:spPr>
            <a:xfrm>
              <a:off x="1593000" y="2322568"/>
              <a:ext cx="690000" cy="642300"/>
            </a:xfrm>
            <a:prstGeom prst="rect">
              <a:avLst/>
            </a:prstGeom>
            <a:solidFill>
              <a:srgbClr val="B02B20"/>
            </a:solidFill>
            <a:ln>
              <a:noFill/>
            </a:ln>
            <a:effectLst>
              <a:outerShdw blurRad="95250" dist="38100"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8" name="Google Shape;276;p35"/>
            <p:cNvSpPr/>
            <p:nvPr/>
          </p:nvSpPr>
          <p:spPr>
            <a:xfrm>
              <a:off x="1593000" y="2322574"/>
              <a:ext cx="690000" cy="642600"/>
            </a:xfrm>
            <a:prstGeom prst="rect">
              <a:avLst/>
            </a:prstGeom>
            <a:solidFill>
              <a:srgbClr val="8E737C"/>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fr" sz="3200" b="1">
                  <a:solidFill>
                    <a:srgbClr val="FFFFFF"/>
                  </a:solidFill>
                  <a:latin typeface="Roboto"/>
                  <a:ea typeface="Roboto"/>
                  <a:cs typeface="Roboto"/>
                  <a:sym typeface="Roboto"/>
                </a:rPr>
                <a:t>3</a:t>
              </a:r>
              <a:endParaRPr sz="3500">
                <a:solidFill>
                  <a:srgbClr val="FFFFFF"/>
                </a:solidFill>
                <a:latin typeface="Roboto Thin"/>
                <a:ea typeface="Roboto Thin"/>
                <a:cs typeface="Roboto Thin"/>
                <a:sym typeface="Roboto Thin"/>
              </a:endParaRPr>
            </a:p>
          </p:txBody>
        </p:sp>
        <p:sp>
          <p:nvSpPr>
            <p:cNvPr id="89" name="Google Shape;277;p35"/>
            <p:cNvSpPr/>
            <p:nvPr/>
          </p:nvSpPr>
          <p:spPr>
            <a:xfrm>
              <a:off x="5513211" y="2323760"/>
              <a:ext cx="3115800" cy="642300"/>
            </a:xfrm>
            <a:prstGeom prst="rect">
              <a:avLst/>
            </a:prstGeom>
            <a:noFill/>
            <a:ln>
              <a:noFill/>
            </a:ln>
          </p:spPr>
          <p:txBody>
            <a:bodyPr spcFirstLastPara="1" wrap="square" lIns="121900" tIns="121900" rIns="121900" bIns="121900" anchor="ctr" anchorCtr="0">
              <a:noAutofit/>
            </a:bodyPr>
            <a:lstStyle/>
            <a:p>
              <a:pPr marL="609600" lvl="0" indent="-374650" algn="l" rtl="0">
                <a:lnSpc>
                  <a:spcPct val="115000"/>
                </a:lnSpc>
                <a:spcBef>
                  <a:spcPts val="0"/>
                </a:spcBef>
                <a:spcAft>
                  <a:spcPts val="0"/>
                </a:spcAft>
                <a:buClr>
                  <a:srgbClr val="660000"/>
                </a:buClr>
                <a:buSzPts val="1100"/>
                <a:buFont typeface="Roboto"/>
                <a:buChar char="●"/>
              </a:pPr>
              <a:r>
                <a:rPr lang="fr" sz="1100">
                  <a:solidFill>
                    <a:srgbClr val="660000"/>
                  </a:solidFill>
                  <a:latin typeface="Roboto"/>
                  <a:ea typeface="Roboto"/>
                  <a:cs typeface="Roboto"/>
                  <a:sym typeface="Roboto"/>
                </a:rPr>
                <a:t>Démocratie et Droits humains </a:t>
              </a:r>
              <a:endParaRPr sz="1100">
                <a:solidFill>
                  <a:srgbClr val="660000"/>
                </a:solidFill>
                <a:latin typeface="Roboto"/>
                <a:ea typeface="Roboto"/>
                <a:cs typeface="Roboto"/>
                <a:sym typeface="Roboto"/>
              </a:endParaRPr>
            </a:p>
            <a:p>
              <a:pPr marL="609600" lvl="0" indent="-374650" algn="l" rtl="0">
                <a:lnSpc>
                  <a:spcPct val="115000"/>
                </a:lnSpc>
                <a:spcBef>
                  <a:spcPts val="0"/>
                </a:spcBef>
                <a:spcAft>
                  <a:spcPts val="0"/>
                </a:spcAft>
                <a:buClr>
                  <a:srgbClr val="660000"/>
                </a:buClr>
                <a:buSzPts val="1100"/>
                <a:buFont typeface="Roboto"/>
                <a:buChar char="●"/>
              </a:pPr>
              <a:r>
                <a:rPr lang="fr" sz="1100">
                  <a:solidFill>
                    <a:srgbClr val="660000"/>
                  </a:solidFill>
                  <a:latin typeface="Roboto"/>
                  <a:ea typeface="Roboto"/>
                  <a:cs typeface="Roboto"/>
                  <a:sym typeface="Roboto"/>
                </a:rPr>
                <a:t>Gouvernance </a:t>
              </a:r>
              <a:endParaRPr sz="1100">
                <a:solidFill>
                  <a:srgbClr val="660000"/>
                </a:solidFill>
                <a:latin typeface="Roboto"/>
                <a:ea typeface="Roboto"/>
                <a:cs typeface="Roboto"/>
                <a:sym typeface="Roboto"/>
              </a:endParaRPr>
            </a:p>
            <a:p>
              <a:pPr marL="609600" lvl="0" indent="-374650" algn="l" rtl="0">
                <a:lnSpc>
                  <a:spcPct val="115000"/>
                </a:lnSpc>
                <a:spcBef>
                  <a:spcPts val="0"/>
                </a:spcBef>
                <a:spcAft>
                  <a:spcPts val="0"/>
                </a:spcAft>
                <a:buClr>
                  <a:srgbClr val="660000"/>
                </a:buClr>
                <a:buSzPts val="1100"/>
                <a:buFont typeface="Roboto"/>
                <a:buChar char="●"/>
              </a:pPr>
              <a:r>
                <a:rPr lang="fr" sz="1100">
                  <a:solidFill>
                    <a:srgbClr val="660000"/>
                  </a:solidFill>
                  <a:latin typeface="Roboto"/>
                  <a:ea typeface="Roboto"/>
                  <a:cs typeface="Roboto"/>
                  <a:sym typeface="Roboto"/>
                </a:rPr>
                <a:t>Leadership transformateur </a:t>
              </a:r>
              <a:endParaRPr sz="1100">
                <a:solidFill>
                  <a:srgbClr val="660000"/>
                </a:solidFill>
                <a:latin typeface="Roboto"/>
                <a:ea typeface="Roboto"/>
                <a:cs typeface="Roboto"/>
                <a:sym typeface="Roboto"/>
              </a:endParaRPr>
            </a:p>
          </p:txBody>
        </p:sp>
      </p:grpSp>
      <p:grpSp>
        <p:nvGrpSpPr>
          <p:cNvPr id="90" name="Google Shape;278;p35"/>
          <p:cNvGrpSpPr/>
          <p:nvPr/>
        </p:nvGrpSpPr>
        <p:grpSpPr>
          <a:xfrm>
            <a:off x="1838060" y="3639098"/>
            <a:ext cx="8570829" cy="552578"/>
            <a:chOff x="1593000" y="2322562"/>
            <a:chExt cx="7063482" cy="657752"/>
          </a:xfrm>
        </p:grpSpPr>
        <p:sp>
          <p:nvSpPr>
            <p:cNvPr id="91" name="Google Shape;279;p35"/>
            <p:cNvSpPr/>
            <p:nvPr/>
          </p:nvSpPr>
          <p:spPr>
            <a:xfrm>
              <a:off x="3728382" y="2322570"/>
              <a:ext cx="4928100" cy="643500"/>
            </a:xfrm>
            <a:prstGeom prst="rect">
              <a:avLst/>
            </a:prstGeom>
            <a:solidFill>
              <a:srgbClr val="EEEEE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2" name="Google Shape;280;p35"/>
            <p:cNvSpPr/>
            <p:nvPr/>
          </p:nvSpPr>
          <p:spPr>
            <a:xfrm flipH="1">
              <a:off x="2283025" y="2322575"/>
              <a:ext cx="1844400" cy="642600"/>
            </a:xfrm>
            <a:prstGeom prst="rect">
              <a:avLst/>
            </a:prstGeom>
            <a:solidFill>
              <a:srgbClr val="8F73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3" name="Google Shape;281;p35"/>
            <p:cNvSpPr/>
            <p:nvPr/>
          </p:nvSpPr>
          <p:spPr>
            <a:xfrm rot="-5400000">
              <a:off x="3991763" y="1444478"/>
              <a:ext cx="643365" cy="2399533"/>
            </a:xfrm>
            <a:prstGeom prst="flowChartOffpageConnector">
              <a:avLst/>
            </a:prstGeom>
            <a:solidFill>
              <a:srgbClr val="8E737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4" name="Google Shape;282;p35"/>
            <p:cNvSpPr/>
            <p:nvPr/>
          </p:nvSpPr>
          <p:spPr>
            <a:xfrm>
              <a:off x="2342616" y="2399952"/>
              <a:ext cx="2741700" cy="495900"/>
            </a:xfrm>
            <a:prstGeom prst="rect">
              <a:avLst/>
            </a:prstGeom>
            <a:solidFill>
              <a:srgbClr val="8F737D"/>
            </a:solid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fr" sz="1200" dirty="0">
                  <a:solidFill>
                    <a:srgbClr val="FFFFFF"/>
                  </a:solidFill>
                  <a:latin typeface="Roboto Medium"/>
                  <a:ea typeface="Roboto Medium"/>
                  <a:cs typeface="Roboto Medium"/>
                  <a:sym typeface="Roboto Medium"/>
                </a:rPr>
                <a:t>Une Afrique vivant dans la paix et dans la sécurité</a:t>
              </a:r>
              <a:endParaRPr sz="1200" dirty="0">
                <a:solidFill>
                  <a:srgbClr val="FFFFFF"/>
                </a:solidFill>
                <a:latin typeface="Roboto"/>
                <a:ea typeface="Roboto"/>
                <a:cs typeface="Roboto"/>
                <a:sym typeface="Roboto"/>
              </a:endParaRPr>
            </a:p>
          </p:txBody>
        </p:sp>
        <p:sp>
          <p:nvSpPr>
            <p:cNvPr id="95" name="Google Shape;283;p35"/>
            <p:cNvSpPr/>
            <p:nvPr/>
          </p:nvSpPr>
          <p:spPr>
            <a:xfrm>
              <a:off x="1593000" y="2322568"/>
              <a:ext cx="690000" cy="642300"/>
            </a:xfrm>
            <a:prstGeom prst="rect">
              <a:avLst/>
            </a:prstGeom>
            <a:solidFill>
              <a:srgbClr val="B02B20"/>
            </a:solidFill>
            <a:ln>
              <a:noFill/>
            </a:ln>
            <a:effectLst>
              <a:outerShdw blurRad="95250" dist="38100"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6" name="Google Shape;284;p35"/>
            <p:cNvSpPr/>
            <p:nvPr/>
          </p:nvSpPr>
          <p:spPr>
            <a:xfrm>
              <a:off x="1593000" y="2322575"/>
              <a:ext cx="690000" cy="642600"/>
            </a:xfrm>
            <a:prstGeom prst="rect">
              <a:avLst/>
            </a:prstGeom>
            <a:solidFill>
              <a:srgbClr val="8E737C"/>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fr" sz="3200" b="1">
                  <a:solidFill>
                    <a:srgbClr val="FFFFFF"/>
                  </a:solidFill>
                  <a:latin typeface="Roboto"/>
                  <a:ea typeface="Roboto"/>
                  <a:cs typeface="Roboto"/>
                  <a:sym typeface="Roboto"/>
                </a:rPr>
                <a:t>4</a:t>
              </a:r>
              <a:endParaRPr sz="3500">
                <a:solidFill>
                  <a:srgbClr val="FFFFFF"/>
                </a:solidFill>
                <a:latin typeface="Roboto Thin"/>
                <a:ea typeface="Roboto Thin"/>
                <a:cs typeface="Roboto Thin"/>
                <a:sym typeface="Roboto Thin"/>
              </a:endParaRPr>
            </a:p>
          </p:txBody>
        </p:sp>
        <p:sp>
          <p:nvSpPr>
            <p:cNvPr id="97" name="Google Shape;285;p35"/>
            <p:cNvSpPr/>
            <p:nvPr/>
          </p:nvSpPr>
          <p:spPr>
            <a:xfrm>
              <a:off x="5513212" y="2338014"/>
              <a:ext cx="3079800" cy="642300"/>
            </a:xfrm>
            <a:prstGeom prst="rect">
              <a:avLst/>
            </a:prstGeom>
            <a:noFill/>
            <a:ln>
              <a:noFill/>
            </a:ln>
          </p:spPr>
          <p:txBody>
            <a:bodyPr spcFirstLastPara="1" wrap="square" lIns="121900" tIns="121900" rIns="121900" bIns="121900" anchor="ctr" anchorCtr="0">
              <a:noAutofit/>
            </a:bodyPr>
            <a:lstStyle/>
            <a:p>
              <a:pPr marL="609600" lvl="0" indent="-374650" algn="l" rtl="0">
                <a:lnSpc>
                  <a:spcPct val="115000"/>
                </a:lnSpc>
                <a:spcBef>
                  <a:spcPts val="0"/>
                </a:spcBef>
                <a:spcAft>
                  <a:spcPts val="0"/>
                </a:spcAft>
                <a:buClr>
                  <a:srgbClr val="660000"/>
                </a:buClr>
                <a:buSzPts val="1100"/>
                <a:buFont typeface="Roboto"/>
                <a:buChar char="●"/>
              </a:pPr>
              <a:r>
                <a:rPr lang="fr" sz="1100">
                  <a:solidFill>
                    <a:srgbClr val="660000"/>
                  </a:solidFill>
                  <a:latin typeface="Roboto"/>
                  <a:ea typeface="Roboto"/>
                  <a:cs typeface="Roboto"/>
                  <a:sym typeface="Roboto"/>
                </a:rPr>
                <a:t>Paix et sécurité </a:t>
              </a:r>
              <a:endParaRPr sz="1100">
                <a:solidFill>
                  <a:srgbClr val="660000"/>
                </a:solidFill>
                <a:latin typeface="Roboto"/>
                <a:ea typeface="Roboto"/>
                <a:cs typeface="Roboto"/>
                <a:sym typeface="Roboto"/>
              </a:endParaRPr>
            </a:p>
            <a:p>
              <a:pPr marL="609600" lvl="0" indent="-374650" algn="l" rtl="0">
                <a:lnSpc>
                  <a:spcPct val="115000"/>
                </a:lnSpc>
                <a:spcBef>
                  <a:spcPts val="0"/>
                </a:spcBef>
                <a:spcAft>
                  <a:spcPts val="0"/>
                </a:spcAft>
                <a:buClr>
                  <a:srgbClr val="660000"/>
                </a:buClr>
                <a:buSzPts val="1100"/>
                <a:buFont typeface="Roboto"/>
                <a:buChar char="●"/>
              </a:pPr>
              <a:r>
                <a:rPr lang="fr" sz="1100">
                  <a:solidFill>
                    <a:srgbClr val="660000"/>
                  </a:solidFill>
                  <a:latin typeface="Roboto"/>
                  <a:ea typeface="Roboto"/>
                  <a:cs typeface="Roboto"/>
                  <a:sym typeface="Roboto"/>
                </a:rPr>
                <a:t>Stabilité institutionnelle</a:t>
              </a:r>
              <a:endParaRPr sz="1100">
                <a:solidFill>
                  <a:srgbClr val="660000"/>
                </a:solidFill>
                <a:latin typeface="Roboto"/>
                <a:ea typeface="Roboto"/>
                <a:cs typeface="Roboto"/>
                <a:sym typeface="Roboto"/>
              </a:endParaRPr>
            </a:p>
          </p:txBody>
        </p:sp>
      </p:grpSp>
      <p:grpSp>
        <p:nvGrpSpPr>
          <p:cNvPr id="98" name="Google Shape;286;p35"/>
          <p:cNvGrpSpPr/>
          <p:nvPr/>
        </p:nvGrpSpPr>
        <p:grpSpPr>
          <a:xfrm>
            <a:off x="1832430" y="4174064"/>
            <a:ext cx="8571122" cy="614616"/>
            <a:chOff x="1593000" y="2322181"/>
            <a:chExt cx="7043986" cy="643892"/>
          </a:xfrm>
        </p:grpSpPr>
        <p:sp>
          <p:nvSpPr>
            <p:cNvPr id="99" name="Google Shape;287;p35"/>
            <p:cNvSpPr/>
            <p:nvPr/>
          </p:nvSpPr>
          <p:spPr>
            <a:xfrm>
              <a:off x="3728386" y="2322573"/>
              <a:ext cx="4908600" cy="643500"/>
            </a:xfrm>
            <a:prstGeom prst="rect">
              <a:avLst/>
            </a:prstGeom>
            <a:solidFill>
              <a:srgbClr val="EEEEE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0" name="Google Shape;288;p35"/>
            <p:cNvSpPr/>
            <p:nvPr/>
          </p:nvSpPr>
          <p:spPr>
            <a:xfrm flipH="1">
              <a:off x="2283025" y="2322575"/>
              <a:ext cx="1844400" cy="642600"/>
            </a:xfrm>
            <a:prstGeom prst="rect">
              <a:avLst/>
            </a:prstGeom>
            <a:solidFill>
              <a:srgbClr val="8F73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1" name="Google Shape;289;p35"/>
            <p:cNvSpPr/>
            <p:nvPr/>
          </p:nvSpPr>
          <p:spPr>
            <a:xfrm rot="-5400000">
              <a:off x="3991763" y="1444478"/>
              <a:ext cx="643365" cy="2399533"/>
            </a:xfrm>
            <a:prstGeom prst="flowChartOffpageConnector">
              <a:avLst/>
            </a:prstGeom>
            <a:solidFill>
              <a:srgbClr val="8E737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2" name="Google Shape;290;p35"/>
            <p:cNvSpPr/>
            <p:nvPr/>
          </p:nvSpPr>
          <p:spPr>
            <a:xfrm>
              <a:off x="2342616" y="2399952"/>
              <a:ext cx="2741700" cy="495900"/>
            </a:xfrm>
            <a:prstGeom prst="rect">
              <a:avLst/>
            </a:prstGeom>
            <a:solidFill>
              <a:srgbClr val="8F737D"/>
            </a:solid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fr" sz="1150" dirty="0">
                  <a:solidFill>
                    <a:srgbClr val="FFFFFF"/>
                  </a:solidFill>
                  <a:latin typeface="Roboto Medium"/>
                  <a:ea typeface="Roboto Medium"/>
                  <a:cs typeface="Roboto Medium"/>
                  <a:sym typeface="Roboto Medium"/>
                </a:rPr>
                <a:t>Une Afrique dotée d’une forte identité culturelle, d’un patrimoine commun, et de valeurs et d’éthique partagées</a:t>
              </a:r>
              <a:endParaRPr sz="1150" dirty="0">
                <a:solidFill>
                  <a:srgbClr val="FFFFFF"/>
                </a:solidFill>
                <a:latin typeface="Roboto"/>
                <a:ea typeface="Roboto"/>
                <a:cs typeface="Roboto"/>
                <a:sym typeface="Roboto"/>
              </a:endParaRPr>
            </a:p>
          </p:txBody>
        </p:sp>
        <p:sp>
          <p:nvSpPr>
            <p:cNvPr id="103" name="Google Shape;291;p35"/>
            <p:cNvSpPr/>
            <p:nvPr/>
          </p:nvSpPr>
          <p:spPr>
            <a:xfrm>
              <a:off x="1593000" y="2322568"/>
              <a:ext cx="690000" cy="642300"/>
            </a:xfrm>
            <a:prstGeom prst="rect">
              <a:avLst/>
            </a:prstGeom>
            <a:solidFill>
              <a:srgbClr val="B02B20"/>
            </a:solidFill>
            <a:ln>
              <a:noFill/>
            </a:ln>
            <a:effectLst>
              <a:outerShdw blurRad="95250" dist="38100"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4" name="Google Shape;292;p35"/>
            <p:cNvSpPr/>
            <p:nvPr/>
          </p:nvSpPr>
          <p:spPr>
            <a:xfrm>
              <a:off x="1593000" y="2322575"/>
              <a:ext cx="690000" cy="642600"/>
            </a:xfrm>
            <a:prstGeom prst="rect">
              <a:avLst/>
            </a:prstGeom>
            <a:solidFill>
              <a:srgbClr val="8E737C"/>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fr" sz="3200" b="1">
                  <a:solidFill>
                    <a:srgbClr val="FFFFFF"/>
                  </a:solidFill>
                  <a:latin typeface="Roboto"/>
                  <a:ea typeface="Roboto"/>
                  <a:cs typeface="Roboto"/>
                  <a:sym typeface="Roboto"/>
                </a:rPr>
                <a:t>5</a:t>
              </a:r>
              <a:endParaRPr sz="3500">
                <a:solidFill>
                  <a:srgbClr val="FFFFFF"/>
                </a:solidFill>
                <a:latin typeface="Roboto Thin"/>
                <a:ea typeface="Roboto Thin"/>
                <a:cs typeface="Roboto Thin"/>
                <a:sym typeface="Roboto Thin"/>
              </a:endParaRPr>
            </a:p>
          </p:txBody>
        </p:sp>
        <p:sp>
          <p:nvSpPr>
            <p:cNvPr id="105" name="Google Shape;293;p35"/>
            <p:cNvSpPr/>
            <p:nvPr/>
          </p:nvSpPr>
          <p:spPr>
            <a:xfrm>
              <a:off x="5513217" y="2322181"/>
              <a:ext cx="3060000" cy="642300"/>
            </a:xfrm>
            <a:prstGeom prst="rect">
              <a:avLst/>
            </a:prstGeom>
            <a:noFill/>
            <a:ln>
              <a:noFill/>
            </a:ln>
          </p:spPr>
          <p:txBody>
            <a:bodyPr spcFirstLastPara="1" wrap="square" lIns="121900" tIns="121900" rIns="121900" bIns="121900" anchor="ctr" anchorCtr="0">
              <a:noAutofit/>
            </a:bodyPr>
            <a:lstStyle/>
            <a:p>
              <a:pPr marL="609600" lvl="0" indent="0" algn="l" rtl="0">
                <a:lnSpc>
                  <a:spcPct val="115000"/>
                </a:lnSpc>
                <a:spcBef>
                  <a:spcPts val="1200"/>
                </a:spcBef>
                <a:spcAft>
                  <a:spcPts val="0"/>
                </a:spcAft>
                <a:buNone/>
              </a:pPr>
              <a:endParaRPr sz="900"/>
            </a:p>
            <a:p>
              <a:pPr marL="609600" lvl="0" indent="-387350" algn="l" rtl="0">
                <a:lnSpc>
                  <a:spcPct val="115000"/>
                </a:lnSpc>
                <a:spcBef>
                  <a:spcPts val="1200"/>
                </a:spcBef>
                <a:spcAft>
                  <a:spcPts val="0"/>
                </a:spcAft>
                <a:buClr>
                  <a:srgbClr val="660000"/>
                </a:buClr>
                <a:buSzPts val="1300"/>
                <a:buFont typeface="Roboto"/>
                <a:buChar char="●"/>
              </a:pPr>
              <a:r>
                <a:rPr lang="fr" sz="1100">
                  <a:solidFill>
                    <a:srgbClr val="660000"/>
                  </a:solidFill>
                  <a:latin typeface="Roboto"/>
                  <a:ea typeface="Roboto"/>
                  <a:cs typeface="Roboto"/>
                  <a:sym typeface="Roboto"/>
                </a:rPr>
                <a:t>Promouvoir les valeurs culturelles africaines et la renaissance africaine</a:t>
              </a:r>
              <a:endParaRPr sz="1100">
                <a:solidFill>
                  <a:srgbClr val="660000"/>
                </a:solidFill>
                <a:latin typeface="Roboto"/>
                <a:ea typeface="Roboto"/>
                <a:cs typeface="Roboto"/>
                <a:sym typeface="Roboto"/>
              </a:endParaRPr>
            </a:p>
            <a:p>
              <a:pPr marL="609600" lvl="0" indent="0" algn="l" rtl="0">
                <a:lnSpc>
                  <a:spcPct val="115000"/>
                </a:lnSpc>
                <a:spcBef>
                  <a:spcPts val="1200"/>
                </a:spcBef>
                <a:spcAft>
                  <a:spcPts val="0"/>
                </a:spcAft>
                <a:buNone/>
              </a:pPr>
              <a:r>
                <a:rPr lang="fr" sz="900"/>
                <a:t> </a:t>
              </a:r>
              <a:endParaRPr sz="900"/>
            </a:p>
            <a:p>
              <a:pPr marL="609600" lvl="0" indent="0" algn="l" rtl="0">
                <a:lnSpc>
                  <a:spcPct val="115000"/>
                </a:lnSpc>
                <a:spcBef>
                  <a:spcPts val="1200"/>
                </a:spcBef>
                <a:spcAft>
                  <a:spcPts val="0"/>
                </a:spcAft>
                <a:buNone/>
              </a:pPr>
              <a:endParaRPr sz="1100">
                <a:solidFill>
                  <a:srgbClr val="A7291E"/>
                </a:solidFill>
                <a:latin typeface="Roboto"/>
                <a:ea typeface="Roboto"/>
                <a:cs typeface="Roboto"/>
                <a:sym typeface="Roboto"/>
              </a:endParaRPr>
            </a:p>
          </p:txBody>
        </p:sp>
      </p:grpSp>
      <p:grpSp>
        <p:nvGrpSpPr>
          <p:cNvPr id="106" name="Google Shape;294;p35"/>
          <p:cNvGrpSpPr/>
          <p:nvPr/>
        </p:nvGrpSpPr>
        <p:grpSpPr>
          <a:xfrm>
            <a:off x="1832434" y="4764501"/>
            <a:ext cx="8571114" cy="701544"/>
            <a:chOff x="1593000" y="2322561"/>
            <a:chExt cx="7014579" cy="643500"/>
          </a:xfrm>
        </p:grpSpPr>
        <p:sp>
          <p:nvSpPr>
            <p:cNvPr id="107" name="Google Shape;295;p35"/>
            <p:cNvSpPr/>
            <p:nvPr/>
          </p:nvSpPr>
          <p:spPr>
            <a:xfrm>
              <a:off x="3728379" y="2322561"/>
              <a:ext cx="4879200" cy="643500"/>
            </a:xfrm>
            <a:prstGeom prst="rect">
              <a:avLst/>
            </a:prstGeom>
            <a:solidFill>
              <a:srgbClr val="EEEEE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8" name="Google Shape;296;p35"/>
            <p:cNvSpPr/>
            <p:nvPr/>
          </p:nvSpPr>
          <p:spPr>
            <a:xfrm flipH="1">
              <a:off x="2283025" y="2322575"/>
              <a:ext cx="1844400" cy="642600"/>
            </a:xfrm>
            <a:prstGeom prst="rect">
              <a:avLst/>
            </a:prstGeom>
            <a:solidFill>
              <a:srgbClr val="8F73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9" name="Google Shape;297;p35"/>
            <p:cNvSpPr/>
            <p:nvPr/>
          </p:nvSpPr>
          <p:spPr>
            <a:xfrm rot="-5400000">
              <a:off x="3991763" y="1444478"/>
              <a:ext cx="643365" cy="2399533"/>
            </a:xfrm>
            <a:prstGeom prst="flowChartOffpageConnector">
              <a:avLst/>
            </a:prstGeom>
            <a:solidFill>
              <a:srgbClr val="8E737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0" name="Google Shape;298;p35"/>
            <p:cNvSpPr/>
            <p:nvPr/>
          </p:nvSpPr>
          <p:spPr>
            <a:xfrm>
              <a:off x="2342616" y="2399952"/>
              <a:ext cx="2741700" cy="495900"/>
            </a:xfrm>
            <a:prstGeom prst="rect">
              <a:avLst/>
            </a:prstGeom>
            <a:solidFill>
              <a:srgbClr val="8F737D"/>
            </a:solid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fr" sz="1150" dirty="0">
                  <a:solidFill>
                    <a:srgbClr val="FFFFFF"/>
                  </a:solidFill>
                  <a:latin typeface="Roboto Medium"/>
                  <a:ea typeface="Roboto Medium"/>
                  <a:cs typeface="Roboto Medium"/>
                  <a:sym typeface="Roboto Medium"/>
                </a:rPr>
                <a:t>Une Afrique dont le développement est axé et s’appuie sur le potentiel de ses populations, notamment celles des femmes et des jeunes</a:t>
              </a:r>
              <a:endParaRPr sz="1150" dirty="0">
                <a:solidFill>
                  <a:srgbClr val="FFFFFF"/>
                </a:solidFill>
                <a:latin typeface="Roboto"/>
                <a:ea typeface="Roboto"/>
                <a:cs typeface="Roboto"/>
                <a:sym typeface="Roboto"/>
              </a:endParaRPr>
            </a:p>
          </p:txBody>
        </p:sp>
        <p:sp>
          <p:nvSpPr>
            <p:cNvPr id="111" name="Google Shape;299;p35"/>
            <p:cNvSpPr/>
            <p:nvPr/>
          </p:nvSpPr>
          <p:spPr>
            <a:xfrm>
              <a:off x="1593000" y="2322568"/>
              <a:ext cx="690000" cy="642300"/>
            </a:xfrm>
            <a:prstGeom prst="rect">
              <a:avLst/>
            </a:prstGeom>
            <a:solidFill>
              <a:srgbClr val="B02B20"/>
            </a:solidFill>
            <a:ln>
              <a:noFill/>
            </a:ln>
            <a:effectLst>
              <a:outerShdw blurRad="95250" dist="38100"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2" name="Google Shape;300;p35"/>
            <p:cNvSpPr/>
            <p:nvPr/>
          </p:nvSpPr>
          <p:spPr>
            <a:xfrm>
              <a:off x="1593000" y="2322575"/>
              <a:ext cx="690000" cy="642600"/>
            </a:xfrm>
            <a:prstGeom prst="rect">
              <a:avLst/>
            </a:prstGeom>
            <a:solidFill>
              <a:srgbClr val="8E737C"/>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fr" sz="3200" b="1">
                  <a:solidFill>
                    <a:srgbClr val="FFFFFF"/>
                  </a:solidFill>
                  <a:latin typeface="Roboto"/>
                  <a:ea typeface="Roboto"/>
                  <a:cs typeface="Roboto"/>
                  <a:sym typeface="Roboto"/>
                </a:rPr>
                <a:t>6</a:t>
              </a:r>
              <a:endParaRPr sz="3500">
                <a:solidFill>
                  <a:srgbClr val="FFFFFF"/>
                </a:solidFill>
                <a:latin typeface="Roboto Thin"/>
                <a:ea typeface="Roboto Thin"/>
                <a:cs typeface="Roboto Thin"/>
                <a:sym typeface="Roboto Thin"/>
              </a:endParaRPr>
            </a:p>
          </p:txBody>
        </p:sp>
        <p:sp>
          <p:nvSpPr>
            <p:cNvPr id="113" name="Google Shape;301;p35"/>
            <p:cNvSpPr/>
            <p:nvPr/>
          </p:nvSpPr>
          <p:spPr>
            <a:xfrm>
              <a:off x="5443466" y="2323752"/>
              <a:ext cx="3006300" cy="642300"/>
            </a:xfrm>
            <a:prstGeom prst="rect">
              <a:avLst/>
            </a:prstGeom>
            <a:noFill/>
            <a:ln>
              <a:noFill/>
            </a:ln>
          </p:spPr>
          <p:txBody>
            <a:bodyPr spcFirstLastPara="1" wrap="square" lIns="121900" tIns="121900" rIns="121900" bIns="121900" anchor="ctr" anchorCtr="0">
              <a:noAutofit/>
            </a:bodyPr>
            <a:lstStyle/>
            <a:p>
              <a:pPr marL="609600" lvl="0" indent="-374650" algn="l" rtl="0">
                <a:lnSpc>
                  <a:spcPct val="115000"/>
                </a:lnSpc>
                <a:spcBef>
                  <a:spcPts val="0"/>
                </a:spcBef>
                <a:spcAft>
                  <a:spcPts val="0"/>
                </a:spcAft>
                <a:buClr>
                  <a:srgbClr val="660000"/>
                </a:buClr>
                <a:buSzPts val="1100"/>
                <a:buFont typeface="Roboto"/>
                <a:buChar char="●"/>
              </a:pPr>
              <a:r>
                <a:rPr lang="fr" sz="1100">
                  <a:solidFill>
                    <a:srgbClr val="660000"/>
                  </a:solidFill>
                  <a:latin typeface="Roboto"/>
                  <a:ea typeface="Roboto"/>
                  <a:cs typeface="Roboto"/>
                  <a:sym typeface="Roboto"/>
                </a:rPr>
                <a:t>Éducation de qualité</a:t>
              </a:r>
              <a:endParaRPr sz="1100">
                <a:solidFill>
                  <a:srgbClr val="660000"/>
                </a:solidFill>
                <a:latin typeface="Roboto"/>
                <a:ea typeface="Roboto"/>
                <a:cs typeface="Roboto"/>
                <a:sym typeface="Roboto"/>
              </a:endParaRPr>
            </a:p>
            <a:p>
              <a:pPr marL="609600" lvl="0" indent="-374650" algn="l" rtl="0">
                <a:lnSpc>
                  <a:spcPct val="115000"/>
                </a:lnSpc>
                <a:spcBef>
                  <a:spcPts val="0"/>
                </a:spcBef>
                <a:spcAft>
                  <a:spcPts val="0"/>
                </a:spcAft>
                <a:buClr>
                  <a:srgbClr val="660000"/>
                </a:buClr>
                <a:buSzPts val="1100"/>
                <a:buFont typeface="Roboto"/>
                <a:buChar char="●"/>
              </a:pPr>
              <a:r>
                <a:rPr lang="fr" sz="1100">
                  <a:solidFill>
                    <a:srgbClr val="660000"/>
                  </a:solidFill>
                  <a:latin typeface="Roboto"/>
                  <a:ea typeface="Roboto"/>
                  <a:cs typeface="Roboto"/>
                  <a:sym typeface="Roboto"/>
                </a:rPr>
                <a:t>Égalité des sexes</a:t>
              </a:r>
              <a:endParaRPr sz="1100">
                <a:solidFill>
                  <a:srgbClr val="660000"/>
                </a:solidFill>
                <a:latin typeface="Roboto"/>
                <a:ea typeface="Roboto"/>
                <a:cs typeface="Roboto"/>
                <a:sym typeface="Roboto"/>
              </a:endParaRPr>
            </a:p>
            <a:p>
              <a:pPr marL="609600" lvl="0" indent="-374650" algn="l" rtl="0">
                <a:lnSpc>
                  <a:spcPct val="115000"/>
                </a:lnSpc>
                <a:spcBef>
                  <a:spcPts val="0"/>
                </a:spcBef>
                <a:spcAft>
                  <a:spcPts val="0"/>
                </a:spcAft>
                <a:buClr>
                  <a:srgbClr val="660000"/>
                </a:buClr>
                <a:buSzPts val="1100"/>
                <a:buFont typeface="Roboto"/>
                <a:buChar char="●"/>
              </a:pPr>
              <a:r>
                <a:rPr lang="fr" sz="1100">
                  <a:solidFill>
                    <a:srgbClr val="660000"/>
                  </a:solidFill>
                  <a:latin typeface="Roboto"/>
                  <a:ea typeface="Roboto"/>
                  <a:cs typeface="Roboto"/>
                  <a:sym typeface="Roboto"/>
                </a:rPr>
                <a:t>Autonomisation des jeunes</a:t>
              </a:r>
              <a:endParaRPr sz="1100">
                <a:solidFill>
                  <a:srgbClr val="660000"/>
                </a:solidFill>
                <a:latin typeface="Roboto"/>
                <a:ea typeface="Roboto"/>
                <a:cs typeface="Roboto"/>
                <a:sym typeface="Roboto"/>
              </a:endParaRPr>
            </a:p>
          </p:txBody>
        </p:sp>
      </p:grpSp>
      <p:grpSp>
        <p:nvGrpSpPr>
          <p:cNvPr id="114" name="Google Shape;302;p35"/>
          <p:cNvGrpSpPr/>
          <p:nvPr/>
        </p:nvGrpSpPr>
        <p:grpSpPr>
          <a:xfrm>
            <a:off x="1832430" y="5431969"/>
            <a:ext cx="8567655" cy="701553"/>
            <a:chOff x="1593000" y="2322562"/>
            <a:chExt cx="6954265" cy="643509"/>
          </a:xfrm>
        </p:grpSpPr>
        <p:sp>
          <p:nvSpPr>
            <p:cNvPr id="115" name="Google Shape;303;p35"/>
            <p:cNvSpPr/>
            <p:nvPr/>
          </p:nvSpPr>
          <p:spPr>
            <a:xfrm>
              <a:off x="3728365" y="2322571"/>
              <a:ext cx="4818900" cy="643500"/>
            </a:xfrm>
            <a:prstGeom prst="rect">
              <a:avLst/>
            </a:prstGeom>
            <a:solidFill>
              <a:srgbClr val="EEEEE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6" name="Google Shape;304;p35"/>
            <p:cNvSpPr/>
            <p:nvPr/>
          </p:nvSpPr>
          <p:spPr>
            <a:xfrm flipH="1">
              <a:off x="2283025" y="2322575"/>
              <a:ext cx="1844400" cy="642600"/>
            </a:xfrm>
            <a:prstGeom prst="rect">
              <a:avLst/>
            </a:prstGeom>
            <a:solidFill>
              <a:srgbClr val="8F73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7" name="Google Shape;305;p35"/>
            <p:cNvSpPr/>
            <p:nvPr/>
          </p:nvSpPr>
          <p:spPr>
            <a:xfrm rot="-5400000">
              <a:off x="3991763" y="1444478"/>
              <a:ext cx="643365" cy="2399533"/>
            </a:xfrm>
            <a:prstGeom prst="flowChartOffpageConnector">
              <a:avLst/>
            </a:prstGeom>
            <a:solidFill>
              <a:srgbClr val="8E737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8" name="Google Shape;306;p35"/>
            <p:cNvSpPr/>
            <p:nvPr/>
          </p:nvSpPr>
          <p:spPr>
            <a:xfrm>
              <a:off x="2342616" y="2399952"/>
              <a:ext cx="2741700" cy="495900"/>
            </a:xfrm>
            <a:prstGeom prst="rect">
              <a:avLst/>
            </a:prstGeom>
            <a:solidFill>
              <a:srgbClr val="8F737D"/>
            </a:solid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fr" sz="1200" dirty="0">
                  <a:solidFill>
                    <a:srgbClr val="FFFFFF"/>
                  </a:solidFill>
                  <a:latin typeface="Roboto Medium"/>
                  <a:ea typeface="Roboto Medium"/>
                  <a:cs typeface="Roboto Medium"/>
                  <a:sym typeface="Roboto Medium"/>
                </a:rPr>
                <a:t>Une Afrique qui agit en tant qu’acteur et partenaire fort, uni et influent sur la scène mondiale</a:t>
              </a:r>
              <a:endParaRPr sz="1200" dirty="0">
                <a:solidFill>
                  <a:srgbClr val="FFFFFF"/>
                </a:solidFill>
                <a:latin typeface="Roboto"/>
                <a:ea typeface="Roboto"/>
                <a:cs typeface="Roboto"/>
                <a:sym typeface="Roboto"/>
              </a:endParaRPr>
            </a:p>
          </p:txBody>
        </p:sp>
        <p:sp>
          <p:nvSpPr>
            <p:cNvPr id="119" name="Google Shape;307;p35"/>
            <p:cNvSpPr/>
            <p:nvPr/>
          </p:nvSpPr>
          <p:spPr>
            <a:xfrm>
              <a:off x="1593000" y="2322568"/>
              <a:ext cx="690000" cy="642300"/>
            </a:xfrm>
            <a:prstGeom prst="rect">
              <a:avLst/>
            </a:prstGeom>
            <a:solidFill>
              <a:srgbClr val="B02B20"/>
            </a:solidFill>
            <a:ln>
              <a:noFill/>
            </a:ln>
            <a:effectLst>
              <a:outerShdw blurRad="95250" dist="38100"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0" name="Google Shape;308;p35"/>
            <p:cNvSpPr/>
            <p:nvPr/>
          </p:nvSpPr>
          <p:spPr>
            <a:xfrm>
              <a:off x="1593000" y="2322575"/>
              <a:ext cx="690000" cy="642600"/>
            </a:xfrm>
            <a:prstGeom prst="rect">
              <a:avLst/>
            </a:prstGeom>
            <a:solidFill>
              <a:srgbClr val="8E737C"/>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fr" sz="3200" b="1">
                  <a:solidFill>
                    <a:srgbClr val="FFFFFF"/>
                  </a:solidFill>
                  <a:latin typeface="Roboto"/>
                  <a:ea typeface="Roboto"/>
                  <a:cs typeface="Roboto"/>
                  <a:sym typeface="Roboto"/>
                </a:rPr>
                <a:t>7</a:t>
              </a:r>
              <a:endParaRPr sz="3500">
                <a:solidFill>
                  <a:srgbClr val="FFFFFF"/>
                </a:solidFill>
                <a:latin typeface="Roboto Thin"/>
                <a:ea typeface="Roboto Thin"/>
                <a:cs typeface="Roboto Thin"/>
                <a:sym typeface="Roboto Thin"/>
              </a:endParaRPr>
            </a:p>
          </p:txBody>
        </p:sp>
        <p:sp>
          <p:nvSpPr>
            <p:cNvPr id="121" name="Google Shape;309;p35"/>
            <p:cNvSpPr/>
            <p:nvPr/>
          </p:nvSpPr>
          <p:spPr>
            <a:xfrm>
              <a:off x="5443587" y="2323763"/>
              <a:ext cx="3006300" cy="642300"/>
            </a:xfrm>
            <a:prstGeom prst="rect">
              <a:avLst/>
            </a:prstGeom>
            <a:noFill/>
            <a:ln>
              <a:noFill/>
            </a:ln>
          </p:spPr>
          <p:txBody>
            <a:bodyPr spcFirstLastPara="1" wrap="square" lIns="121900" tIns="121900" rIns="121900" bIns="121900" anchor="ctr" anchorCtr="0">
              <a:noAutofit/>
            </a:bodyPr>
            <a:lstStyle/>
            <a:p>
              <a:pPr marL="609600" lvl="0" indent="-374650" algn="l" rtl="0">
                <a:lnSpc>
                  <a:spcPct val="115000"/>
                </a:lnSpc>
                <a:spcBef>
                  <a:spcPts val="0"/>
                </a:spcBef>
                <a:spcAft>
                  <a:spcPts val="0"/>
                </a:spcAft>
                <a:buClr>
                  <a:srgbClr val="660000"/>
                </a:buClr>
                <a:buSzPts val="1100"/>
                <a:buFont typeface="Roboto"/>
                <a:buChar char="●"/>
              </a:pPr>
              <a:r>
                <a:rPr lang="fr" sz="1100">
                  <a:solidFill>
                    <a:srgbClr val="660000"/>
                  </a:solidFill>
                  <a:latin typeface="Roboto"/>
                  <a:ea typeface="Roboto"/>
                  <a:cs typeface="Roboto"/>
                  <a:sym typeface="Roboto"/>
                </a:rPr>
                <a:t>Influence mondiale </a:t>
              </a:r>
              <a:endParaRPr sz="1100">
                <a:solidFill>
                  <a:srgbClr val="660000"/>
                </a:solidFill>
                <a:latin typeface="Roboto"/>
                <a:ea typeface="Roboto"/>
                <a:cs typeface="Roboto"/>
                <a:sym typeface="Roboto"/>
              </a:endParaRPr>
            </a:p>
            <a:p>
              <a:pPr marL="609600" lvl="0" indent="-374650" algn="l" rtl="0">
                <a:lnSpc>
                  <a:spcPct val="115000"/>
                </a:lnSpc>
                <a:spcBef>
                  <a:spcPts val="0"/>
                </a:spcBef>
                <a:spcAft>
                  <a:spcPts val="0"/>
                </a:spcAft>
                <a:buClr>
                  <a:srgbClr val="660000"/>
                </a:buClr>
                <a:buSzPts val="1100"/>
                <a:buFont typeface="Roboto"/>
                <a:buChar char="●"/>
              </a:pPr>
              <a:r>
                <a:rPr lang="fr" sz="1100">
                  <a:solidFill>
                    <a:srgbClr val="660000"/>
                  </a:solidFill>
                  <a:latin typeface="Roboto"/>
                  <a:ea typeface="Roboto"/>
                  <a:cs typeface="Roboto"/>
                  <a:sym typeface="Roboto"/>
                </a:rPr>
                <a:t>Autonomie financière</a:t>
              </a:r>
              <a:endParaRPr sz="1100">
                <a:solidFill>
                  <a:srgbClr val="660000"/>
                </a:solidFill>
                <a:latin typeface="Roboto"/>
                <a:ea typeface="Roboto"/>
                <a:cs typeface="Roboto"/>
                <a:sym typeface="Roboto"/>
              </a:endParaRPr>
            </a:p>
          </p:txBody>
        </p:sp>
      </p:grpSp>
    </p:spTree>
    <p:extLst>
      <p:ext uri="{BB962C8B-B14F-4D97-AF65-F5344CB8AC3E}">
        <p14:creationId xmlns:p14="http://schemas.microsoft.com/office/powerpoint/2010/main" val="27287636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31C2E1C-DB47-A47E-46F0-FDD431556EE5}"/>
              </a:ext>
            </a:extLst>
          </p:cNvPr>
          <p:cNvPicPr>
            <a:picLocks noChangeAspect="1"/>
          </p:cNvPicPr>
          <p:nvPr/>
        </p:nvPicPr>
        <p:blipFill>
          <a:blip r:embed="rId2"/>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id="{E9068B7A-7664-98CD-3F3E-00D80C1C4572}"/>
              </a:ext>
            </a:extLst>
          </p:cNvPr>
          <p:cNvPicPr>
            <a:picLocks noChangeAspect="1"/>
          </p:cNvPicPr>
          <p:nvPr/>
        </p:nvPicPr>
        <p:blipFill>
          <a:blip r:embed="rId3"/>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id="{F6F62EC1-C38A-AC9B-5AC1-D089460D63C7}"/>
              </a:ext>
            </a:extLst>
          </p:cNvPr>
          <p:cNvPicPr>
            <a:picLocks noChangeAspect="1"/>
          </p:cNvPicPr>
          <p:nvPr/>
        </p:nvPicPr>
        <p:blipFill>
          <a:blip r:embed="rId4"/>
          <a:stretch>
            <a:fillRect/>
          </a:stretch>
        </p:blipFill>
        <p:spPr>
          <a:xfrm>
            <a:off x="992458" y="257407"/>
            <a:ext cx="3778776" cy="990600"/>
          </a:xfrm>
          <a:prstGeom prst="rect">
            <a:avLst/>
          </a:prstGeom>
        </p:spPr>
      </p:pic>
      <p:pic>
        <p:nvPicPr>
          <p:cNvPr id="8" name="Image 7">
            <a:extLst>
              <a:ext uri="{FF2B5EF4-FFF2-40B4-BE49-F238E27FC236}">
                <a16:creationId xmlns:a16="http://schemas.microsoft.com/office/drawing/2014/main" id="{016643BA-9675-2606-586C-67E5AC6479D6}"/>
              </a:ext>
            </a:extLst>
          </p:cNvPr>
          <p:cNvPicPr>
            <a:picLocks noChangeAspect="1"/>
          </p:cNvPicPr>
          <p:nvPr/>
        </p:nvPicPr>
        <p:blipFill>
          <a:blip r:embed="rId5">
            <a:alphaModFix amt="29000"/>
          </a:blip>
          <a:stretch>
            <a:fillRect/>
          </a:stretch>
        </p:blipFill>
        <p:spPr>
          <a:xfrm>
            <a:off x="6456557" y="-606502"/>
            <a:ext cx="6369204" cy="6369204"/>
          </a:xfrm>
          <a:prstGeom prst="rect">
            <a:avLst/>
          </a:prstGeom>
        </p:spPr>
      </p:pic>
      <p:pic>
        <p:nvPicPr>
          <p:cNvPr id="3" name="Image 2"/>
          <p:cNvPicPr>
            <a:picLocks noChangeAspect="1"/>
          </p:cNvPicPr>
          <p:nvPr/>
        </p:nvPicPr>
        <p:blipFill>
          <a:blip r:embed="rId6"/>
          <a:stretch>
            <a:fillRect/>
          </a:stretch>
        </p:blipFill>
        <p:spPr>
          <a:xfrm>
            <a:off x="2093245" y="1578789"/>
            <a:ext cx="7745598" cy="4328235"/>
          </a:xfrm>
          <a:prstGeom prst="rect">
            <a:avLst/>
          </a:prstGeom>
        </p:spPr>
      </p:pic>
    </p:spTree>
    <p:extLst>
      <p:ext uri="{BB962C8B-B14F-4D97-AF65-F5344CB8AC3E}">
        <p14:creationId xmlns:p14="http://schemas.microsoft.com/office/powerpoint/2010/main" val="5219936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31C2E1C-DB47-A47E-46F0-FDD431556EE5}"/>
              </a:ext>
            </a:extLst>
          </p:cNvPr>
          <p:cNvPicPr>
            <a:picLocks noChangeAspect="1"/>
          </p:cNvPicPr>
          <p:nvPr/>
        </p:nvPicPr>
        <p:blipFill>
          <a:blip r:embed="rId3"/>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id="{E9068B7A-7664-98CD-3F3E-00D80C1C4572}"/>
              </a:ext>
            </a:extLst>
          </p:cNvPr>
          <p:cNvPicPr>
            <a:picLocks noChangeAspect="1"/>
          </p:cNvPicPr>
          <p:nvPr/>
        </p:nvPicPr>
        <p:blipFill>
          <a:blip r:embed="rId4"/>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id="{F6F62EC1-C38A-AC9B-5AC1-D089460D63C7}"/>
              </a:ext>
            </a:extLst>
          </p:cNvPr>
          <p:cNvPicPr>
            <a:picLocks noChangeAspect="1"/>
          </p:cNvPicPr>
          <p:nvPr/>
        </p:nvPicPr>
        <p:blipFill>
          <a:blip r:embed="rId5"/>
          <a:stretch>
            <a:fillRect/>
          </a:stretch>
        </p:blipFill>
        <p:spPr>
          <a:xfrm>
            <a:off x="992458" y="257407"/>
            <a:ext cx="3778776" cy="990600"/>
          </a:xfrm>
          <a:prstGeom prst="rect">
            <a:avLst/>
          </a:prstGeom>
        </p:spPr>
      </p:pic>
      <p:pic>
        <p:nvPicPr>
          <p:cNvPr id="8" name="Image 7">
            <a:extLst>
              <a:ext uri="{FF2B5EF4-FFF2-40B4-BE49-F238E27FC236}">
                <a16:creationId xmlns:a16="http://schemas.microsoft.com/office/drawing/2014/main" id="{016643BA-9675-2606-586C-67E5AC6479D6}"/>
              </a:ext>
            </a:extLst>
          </p:cNvPr>
          <p:cNvPicPr>
            <a:picLocks noChangeAspect="1"/>
          </p:cNvPicPr>
          <p:nvPr/>
        </p:nvPicPr>
        <p:blipFill>
          <a:blip r:embed="rId6">
            <a:alphaModFix amt="29000"/>
          </a:blip>
          <a:stretch>
            <a:fillRect/>
          </a:stretch>
        </p:blipFill>
        <p:spPr>
          <a:xfrm>
            <a:off x="6456557" y="-606502"/>
            <a:ext cx="6369204" cy="6369204"/>
          </a:xfrm>
          <a:prstGeom prst="rect">
            <a:avLst/>
          </a:prstGeom>
        </p:spPr>
      </p:pic>
      <p:sp>
        <p:nvSpPr>
          <p:cNvPr id="6" name="Google Shape;410;p43"/>
          <p:cNvSpPr txBox="1"/>
          <p:nvPr/>
        </p:nvSpPr>
        <p:spPr>
          <a:xfrm>
            <a:off x="1608896" y="1109633"/>
            <a:ext cx="8010000" cy="769401"/>
          </a:xfrm>
          <a:prstGeom prst="rect">
            <a:avLst/>
          </a:prstGeom>
          <a:noFill/>
          <a:ln>
            <a:noFill/>
          </a:ln>
        </p:spPr>
        <p:txBody>
          <a:bodyPr spcFirstLastPara="1" wrap="square" lIns="91425" tIns="45700" rIns="91425" bIns="45700" anchor="t" anchorCtr="0">
            <a:spAutoFit/>
          </a:bodyPr>
          <a:lstStyle/>
          <a:p>
            <a:pPr marL="0" lvl="0" indent="0" algn="ctr" rtl="0">
              <a:lnSpc>
                <a:spcPct val="200000"/>
              </a:lnSpc>
              <a:spcBef>
                <a:spcPts val="0"/>
              </a:spcBef>
              <a:spcAft>
                <a:spcPts val="0"/>
              </a:spcAft>
              <a:buNone/>
            </a:pPr>
            <a:r>
              <a:rPr lang="fr" sz="2200" b="1" u="sng" dirty="0">
                <a:solidFill>
                  <a:srgbClr val="212167"/>
                </a:solidFill>
              </a:rPr>
              <a:t>Le Haut-Commissariat au Plan et l’Agenda 2063</a:t>
            </a:r>
            <a:endParaRPr sz="2200" b="1" u="sng" dirty="0">
              <a:solidFill>
                <a:srgbClr val="212167"/>
              </a:solidFill>
            </a:endParaRPr>
          </a:p>
        </p:txBody>
      </p:sp>
      <p:sp>
        <p:nvSpPr>
          <p:cNvPr id="2" name="Rectangle 1"/>
          <p:cNvSpPr/>
          <p:nvPr/>
        </p:nvSpPr>
        <p:spPr>
          <a:xfrm>
            <a:off x="1682121" y="2100233"/>
            <a:ext cx="7535104" cy="2062616"/>
          </a:xfrm>
          <a:prstGeom prst="rect">
            <a:avLst/>
          </a:prstGeom>
        </p:spPr>
        <p:txBody>
          <a:bodyPr wrap="square">
            <a:spAutoFit/>
          </a:bodyPr>
          <a:lstStyle/>
          <a:p>
            <a:pPr marL="457200" lvl="0" indent="-317500">
              <a:lnSpc>
                <a:spcPct val="115000"/>
              </a:lnSpc>
              <a:spcBef>
                <a:spcPts val="300"/>
              </a:spcBef>
              <a:buClr>
                <a:schemeClr val="dk1"/>
              </a:buClr>
              <a:buSzPts val="1400"/>
              <a:buChar char="●"/>
            </a:pPr>
            <a:r>
              <a:rPr lang="fr-FR" dirty="0">
                <a:solidFill>
                  <a:schemeClr val="dk1"/>
                </a:solidFill>
              </a:rPr>
              <a:t>Le Haut-Commissariat au Plan (HCP), point focal du Maroc auprès de l’Union Africaine </a:t>
            </a:r>
            <a:r>
              <a:rPr lang="fr-FR" dirty="0" smtClean="0">
                <a:solidFill>
                  <a:schemeClr val="dk1"/>
                </a:solidFill>
              </a:rPr>
              <a:t>a </a:t>
            </a:r>
            <a:r>
              <a:rPr lang="fr-FR" dirty="0">
                <a:solidFill>
                  <a:schemeClr val="dk1"/>
                </a:solidFill>
              </a:rPr>
              <a:t>soumis trois rapports nationaux (2019, 2021, 2023) sur la mise en œuvre de l’Agenda 2063.</a:t>
            </a:r>
          </a:p>
          <a:p>
            <a:pPr marL="457200" lvl="0" indent="-304800">
              <a:lnSpc>
                <a:spcPct val="115000"/>
              </a:lnSpc>
              <a:buClr>
                <a:schemeClr val="dk1"/>
              </a:buClr>
              <a:buSzPts val="1200"/>
              <a:buChar char="●"/>
            </a:pPr>
            <a:endParaRPr lang="fr-FR" dirty="0" smtClean="0">
              <a:solidFill>
                <a:schemeClr val="dk1"/>
              </a:solidFill>
            </a:endParaRPr>
          </a:p>
          <a:p>
            <a:pPr marL="457200" lvl="0" indent="-304800">
              <a:lnSpc>
                <a:spcPct val="115000"/>
              </a:lnSpc>
              <a:buClr>
                <a:schemeClr val="dk1"/>
              </a:buClr>
              <a:buSzPts val="1200"/>
              <a:buChar char="●"/>
            </a:pPr>
            <a:r>
              <a:rPr lang="fr-FR" dirty="0" smtClean="0">
                <a:solidFill>
                  <a:schemeClr val="dk1"/>
                </a:solidFill>
              </a:rPr>
              <a:t>Un </a:t>
            </a:r>
            <a:r>
              <a:rPr lang="fr-FR" dirty="0">
                <a:solidFill>
                  <a:schemeClr val="dk1"/>
                </a:solidFill>
              </a:rPr>
              <a:t>4</a:t>
            </a:r>
            <a:r>
              <a:rPr lang="fr-FR" sz="3200" baseline="30000" dirty="0">
                <a:solidFill>
                  <a:schemeClr val="dk1"/>
                </a:solidFill>
              </a:rPr>
              <a:t>ème</a:t>
            </a:r>
            <a:r>
              <a:rPr lang="fr-FR" dirty="0">
                <a:solidFill>
                  <a:schemeClr val="dk1"/>
                </a:solidFill>
              </a:rPr>
              <a:t> rapport (2024) </a:t>
            </a:r>
            <a:r>
              <a:rPr lang="fr-FR" dirty="0" smtClean="0">
                <a:solidFill>
                  <a:schemeClr val="dk1"/>
                </a:solidFill>
              </a:rPr>
              <a:t>en cours de </a:t>
            </a:r>
            <a:r>
              <a:rPr lang="fr-FR" dirty="0" err="1" smtClean="0">
                <a:solidFill>
                  <a:schemeClr val="dk1"/>
                </a:solidFill>
              </a:rPr>
              <a:t>réliasdation</a:t>
            </a:r>
            <a:endParaRPr lang="fr-FR" dirty="0" smtClean="0">
              <a:solidFill>
                <a:schemeClr val="dk1"/>
              </a:solidFill>
            </a:endParaRPr>
          </a:p>
          <a:p>
            <a:pPr marL="152400" lvl="0">
              <a:lnSpc>
                <a:spcPct val="115000"/>
              </a:lnSpc>
              <a:buClr>
                <a:schemeClr val="dk1"/>
              </a:buClr>
              <a:buSzPts val="1200"/>
            </a:pPr>
            <a:endParaRPr lang="fr-FR" dirty="0">
              <a:solidFill>
                <a:schemeClr val="dk1"/>
              </a:solidFill>
            </a:endParaRPr>
          </a:p>
        </p:txBody>
      </p:sp>
    </p:spTree>
    <p:extLst>
      <p:ext uri="{BB962C8B-B14F-4D97-AF65-F5344CB8AC3E}">
        <p14:creationId xmlns:p14="http://schemas.microsoft.com/office/powerpoint/2010/main" val="33404149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31C2E1C-DB47-A47E-46F0-FDD431556EE5}"/>
              </a:ext>
            </a:extLst>
          </p:cNvPr>
          <p:cNvPicPr>
            <a:picLocks noChangeAspect="1"/>
          </p:cNvPicPr>
          <p:nvPr/>
        </p:nvPicPr>
        <p:blipFill>
          <a:blip r:embed="rId3"/>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id="{E9068B7A-7664-98CD-3F3E-00D80C1C4572}"/>
              </a:ext>
            </a:extLst>
          </p:cNvPr>
          <p:cNvPicPr>
            <a:picLocks noChangeAspect="1"/>
          </p:cNvPicPr>
          <p:nvPr/>
        </p:nvPicPr>
        <p:blipFill>
          <a:blip r:embed="rId4"/>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id="{F6F62EC1-C38A-AC9B-5AC1-D089460D63C7}"/>
              </a:ext>
            </a:extLst>
          </p:cNvPr>
          <p:cNvPicPr>
            <a:picLocks noChangeAspect="1"/>
          </p:cNvPicPr>
          <p:nvPr/>
        </p:nvPicPr>
        <p:blipFill>
          <a:blip r:embed="rId5"/>
          <a:stretch>
            <a:fillRect/>
          </a:stretch>
        </p:blipFill>
        <p:spPr>
          <a:xfrm>
            <a:off x="992458" y="257407"/>
            <a:ext cx="3778776" cy="990600"/>
          </a:xfrm>
          <a:prstGeom prst="rect">
            <a:avLst/>
          </a:prstGeom>
        </p:spPr>
      </p:pic>
      <p:pic>
        <p:nvPicPr>
          <p:cNvPr id="8" name="Image 7">
            <a:extLst>
              <a:ext uri="{FF2B5EF4-FFF2-40B4-BE49-F238E27FC236}">
                <a16:creationId xmlns:a16="http://schemas.microsoft.com/office/drawing/2014/main" id="{016643BA-9675-2606-586C-67E5AC6479D6}"/>
              </a:ext>
            </a:extLst>
          </p:cNvPr>
          <p:cNvPicPr>
            <a:picLocks noChangeAspect="1"/>
          </p:cNvPicPr>
          <p:nvPr/>
        </p:nvPicPr>
        <p:blipFill>
          <a:blip r:embed="rId6">
            <a:alphaModFix amt="29000"/>
          </a:blip>
          <a:stretch>
            <a:fillRect/>
          </a:stretch>
        </p:blipFill>
        <p:spPr>
          <a:xfrm>
            <a:off x="6456557" y="-606502"/>
            <a:ext cx="6369204" cy="6369204"/>
          </a:xfrm>
          <a:prstGeom prst="rect">
            <a:avLst/>
          </a:prstGeom>
        </p:spPr>
      </p:pic>
      <p:sp>
        <p:nvSpPr>
          <p:cNvPr id="2" name="Rectangle 1"/>
          <p:cNvSpPr/>
          <p:nvPr/>
        </p:nvSpPr>
        <p:spPr>
          <a:xfrm>
            <a:off x="1536449" y="1547161"/>
            <a:ext cx="9346018" cy="3970318"/>
          </a:xfrm>
          <a:prstGeom prst="rect">
            <a:avLst/>
          </a:prstGeom>
        </p:spPr>
        <p:txBody>
          <a:bodyPr wrap="square">
            <a:spAutoFit/>
          </a:bodyPr>
          <a:lstStyle/>
          <a:p>
            <a:pPr algn="just">
              <a:spcAft>
                <a:spcPts val="0"/>
              </a:spcAft>
            </a:pPr>
            <a:r>
              <a:rPr lang="fr-FR" b="1" dirty="0" smtClean="0">
                <a:solidFill>
                  <a:schemeClr val="accent2">
                    <a:lumMod val="75000"/>
                  </a:schemeClr>
                </a:solidFill>
                <a:latin typeface="Calibri" panose="020F0502020204030204" pitchFamily="34" charset="0"/>
                <a:ea typeface="Calibri" panose="020F0502020204030204" pitchFamily="34" charset="0"/>
                <a:cs typeface="Figtree"/>
              </a:rPr>
              <a:t>3. Défis </a:t>
            </a:r>
            <a:r>
              <a:rPr lang="fr-FR" b="1" dirty="0">
                <a:solidFill>
                  <a:schemeClr val="accent2">
                    <a:lumMod val="75000"/>
                  </a:schemeClr>
                </a:solidFill>
                <a:latin typeface="Calibri" panose="020F0502020204030204" pitchFamily="34" charset="0"/>
                <a:ea typeface="Calibri" panose="020F0502020204030204" pitchFamily="34" charset="0"/>
                <a:cs typeface="Figtree"/>
              </a:rPr>
              <a:t>du SNS et recommandations</a:t>
            </a:r>
            <a:endParaRPr lang="en-US" dirty="0">
              <a:solidFill>
                <a:schemeClr val="accent2">
                  <a:lumMod val="75000"/>
                </a:schemeClr>
              </a:solidFill>
              <a:latin typeface="Figtree"/>
              <a:ea typeface="Calibri" panose="020F0502020204030204" pitchFamily="34" charset="0"/>
              <a:cs typeface="Figtree"/>
            </a:endParaRPr>
          </a:p>
          <a:p>
            <a:pPr algn="just">
              <a:spcAft>
                <a:spcPts val="0"/>
              </a:spcAft>
            </a:pPr>
            <a:endParaRPr lang="fr-FR" dirty="0" smtClean="0">
              <a:solidFill>
                <a:srgbClr val="000000"/>
              </a:solidFill>
              <a:latin typeface="Calibri" panose="020F0502020204030204" pitchFamily="34" charset="0"/>
              <a:ea typeface="Calibri" panose="020F0502020204030204" pitchFamily="34" charset="0"/>
              <a:cs typeface="Figtree"/>
            </a:endParaRPr>
          </a:p>
          <a:p>
            <a:pPr algn="just">
              <a:spcAft>
                <a:spcPts val="0"/>
              </a:spcAft>
            </a:pPr>
            <a:r>
              <a:rPr lang="fr-FR" dirty="0" smtClean="0">
                <a:solidFill>
                  <a:srgbClr val="000000"/>
                </a:solidFill>
                <a:latin typeface="Calibri" panose="020F0502020204030204" pitchFamily="34" charset="0"/>
                <a:ea typeface="Calibri" panose="020F0502020204030204" pitchFamily="34" charset="0"/>
                <a:cs typeface="Figtree"/>
              </a:rPr>
              <a:t>Seulement </a:t>
            </a:r>
            <a:r>
              <a:rPr lang="fr-FR" dirty="0" smtClean="0">
                <a:solidFill>
                  <a:srgbClr val="000000"/>
                </a:solidFill>
                <a:latin typeface="Calibri" panose="020F0502020204030204" pitchFamily="34" charset="0"/>
                <a:ea typeface="Calibri" panose="020F0502020204030204" pitchFamily="34" charset="0"/>
                <a:cs typeface="Figtree"/>
              </a:rPr>
              <a:t>une partie des </a:t>
            </a:r>
            <a:r>
              <a:rPr lang="fr-FR" dirty="0">
                <a:solidFill>
                  <a:srgbClr val="000000"/>
                </a:solidFill>
                <a:latin typeface="Calibri" panose="020F0502020204030204" pitchFamily="34" charset="0"/>
                <a:ea typeface="Calibri" panose="020F0502020204030204" pitchFamily="34" charset="0"/>
                <a:cs typeface="Figtree"/>
              </a:rPr>
              <a:t>169 cibles </a:t>
            </a:r>
            <a:r>
              <a:rPr lang="fr-FR" dirty="0" smtClean="0">
                <a:solidFill>
                  <a:srgbClr val="000000"/>
                </a:solidFill>
                <a:latin typeface="Calibri" panose="020F0502020204030204" pitchFamily="34" charset="0"/>
                <a:ea typeface="Calibri" panose="020F0502020204030204" pitchFamily="34" charset="0"/>
                <a:cs typeface="Figtree"/>
              </a:rPr>
              <a:t>de l’Agenda des ODD a </a:t>
            </a:r>
            <a:r>
              <a:rPr lang="fr-FR" dirty="0">
                <a:solidFill>
                  <a:srgbClr val="000000"/>
                </a:solidFill>
                <a:latin typeface="Calibri" panose="020F0502020204030204" pitchFamily="34" charset="0"/>
                <a:ea typeface="Calibri" panose="020F0502020204030204" pitchFamily="34" charset="0"/>
                <a:cs typeface="Figtree"/>
              </a:rPr>
              <a:t>pu être </a:t>
            </a:r>
            <a:r>
              <a:rPr lang="fr-FR" dirty="0" smtClean="0">
                <a:solidFill>
                  <a:srgbClr val="000000"/>
                </a:solidFill>
                <a:latin typeface="Calibri" panose="020F0502020204030204" pitchFamily="34" charset="0"/>
                <a:ea typeface="Calibri" panose="020F0502020204030204" pitchFamily="34" charset="0"/>
                <a:cs typeface="Figtree"/>
              </a:rPr>
              <a:t>évaluée</a:t>
            </a:r>
            <a:r>
              <a:rPr lang="fr-FR" dirty="0" smtClean="0">
                <a:solidFill>
                  <a:srgbClr val="000000"/>
                </a:solidFill>
                <a:latin typeface="Calibri" panose="020F0502020204030204" pitchFamily="34" charset="0"/>
                <a:ea typeface="Calibri" panose="020F0502020204030204" pitchFamily="34" charset="0"/>
                <a:cs typeface="Figtree"/>
              </a:rPr>
              <a:t>.</a:t>
            </a:r>
          </a:p>
          <a:p>
            <a:pPr algn="just">
              <a:spcAft>
                <a:spcPts val="0"/>
              </a:spcAft>
            </a:pPr>
            <a:endParaRPr lang="fr-FR" dirty="0" smtClean="0">
              <a:solidFill>
                <a:srgbClr val="000000"/>
              </a:solidFill>
              <a:latin typeface="Calibri" panose="020F0502020204030204" pitchFamily="34" charset="0"/>
              <a:ea typeface="Calibri" panose="020F0502020204030204" pitchFamily="34" charset="0"/>
              <a:cs typeface="Figtree"/>
            </a:endParaRPr>
          </a:p>
          <a:p>
            <a:pPr algn="just">
              <a:spcAft>
                <a:spcPts val="0"/>
              </a:spcAft>
            </a:pPr>
            <a:r>
              <a:rPr lang="fr-FR" dirty="0" smtClean="0">
                <a:solidFill>
                  <a:srgbClr val="000000"/>
                </a:solidFill>
                <a:latin typeface="Calibri" panose="020F0502020204030204" pitchFamily="34" charset="0"/>
                <a:ea typeface="Calibri" panose="020F0502020204030204" pitchFamily="34" charset="0"/>
                <a:cs typeface="Figtree"/>
              </a:rPr>
              <a:t>A </a:t>
            </a:r>
            <a:r>
              <a:rPr lang="fr-FR" dirty="0">
                <a:solidFill>
                  <a:srgbClr val="000000"/>
                </a:solidFill>
                <a:latin typeface="Calibri" panose="020F0502020204030204" pitchFamily="34" charset="0"/>
                <a:ea typeface="Calibri" panose="020F0502020204030204" pitchFamily="34" charset="0"/>
                <a:cs typeface="Figtree"/>
              </a:rPr>
              <a:t>cet </a:t>
            </a:r>
            <a:r>
              <a:rPr lang="fr-FR" dirty="0" smtClean="0">
                <a:solidFill>
                  <a:srgbClr val="000000"/>
                </a:solidFill>
                <a:latin typeface="Calibri" panose="020F0502020204030204" pitchFamily="34" charset="0"/>
                <a:ea typeface="Calibri" panose="020F0502020204030204" pitchFamily="34" charset="0"/>
                <a:cs typeface="Figtree"/>
              </a:rPr>
              <a:t>effet il </a:t>
            </a:r>
            <a:r>
              <a:rPr lang="fr-FR" dirty="0">
                <a:solidFill>
                  <a:srgbClr val="000000"/>
                </a:solidFill>
                <a:latin typeface="Calibri" panose="020F0502020204030204" pitchFamily="34" charset="0"/>
                <a:ea typeface="Calibri" panose="020F0502020204030204" pitchFamily="34" charset="0"/>
                <a:cs typeface="Figtree"/>
              </a:rPr>
              <a:t>est recommandé de :</a:t>
            </a:r>
            <a:endParaRPr lang="en-US" dirty="0">
              <a:solidFill>
                <a:srgbClr val="000000"/>
              </a:solidFill>
              <a:latin typeface="Figtree"/>
              <a:ea typeface="Calibri" panose="020F0502020204030204" pitchFamily="34" charset="0"/>
              <a:cs typeface="Figtree"/>
            </a:endParaRPr>
          </a:p>
          <a:p>
            <a:pPr algn="just">
              <a:spcAft>
                <a:spcPts val="0"/>
              </a:spcAft>
            </a:pPr>
            <a:r>
              <a:rPr lang="fr-FR" dirty="0">
                <a:solidFill>
                  <a:srgbClr val="000000"/>
                </a:solidFill>
                <a:latin typeface="Calibri" panose="020F0502020204030204" pitchFamily="34" charset="0"/>
                <a:ea typeface="Calibri" panose="020F0502020204030204" pitchFamily="34" charset="0"/>
                <a:cs typeface="Figtree"/>
              </a:rPr>
              <a:t> </a:t>
            </a:r>
            <a:endParaRPr lang="en-US" dirty="0" smtClean="0">
              <a:solidFill>
                <a:srgbClr val="000000"/>
              </a:solidFill>
              <a:latin typeface="Figtree"/>
              <a:ea typeface="Calibri" panose="020F0502020204030204" pitchFamily="34" charset="0"/>
              <a:cs typeface="Figtree"/>
            </a:endParaRPr>
          </a:p>
          <a:p>
            <a:pPr marL="342900" lvl="0" indent="-342900" algn="just">
              <a:spcAft>
                <a:spcPts val="0"/>
              </a:spcAft>
              <a:buFont typeface="Symbol" panose="05050102010706020507" pitchFamily="18" charset="2"/>
              <a:buChar char=""/>
            </a:pPr>
            <a:r>
              <a:rPr lang="fr-FR" dirty="0" smtClean="0">
                <a:solidFill>
                  <a:srgbClr val="000000"/>
                </a:solidFill>
                <a:latin typeface="Calibri" panose="020F0502020204030204" pitchFamily="34" charset="0"/>
                <a:ea typeface="Calibri" panose="020F0502020204030204" pitchFamily="34" charset="0"/>
                <a:cs typeface="Figtree"/>
              </a:rPr>
              <a:t>Sensibiliser les acteurs sur l’importance et le rôle de l’information statistique dans la gouvernance du développement ;</a:t>
            </a:r>
            <a:endParaRPr lang="en-US" dirty="0" smtClean="0">
              <a:solidFill>
                <a:srgbClr val="000000"/>
              </a:solidFill>
              <a:latin typeface="Figtree"/>
              <a:ea typeface="Calibri" panose="020F0502020204030204" pitchFamily="34" charset="0"/>
              <a:cs typeface="Figtree"/>
            </a:endParaRPr>
          </a:p>
          <a:p>
            <a:pPr marL="342900" lvl="0" indent="-342900" algn="just">
              <a:spcAft>
                <a:spcPts val="0"/>
              </a:spcAft>
              <a:buFont typeface="Symbol" panose="05050102010706020507" pitchFamily="18" charset="2"/>
              <a:buChar char=""/>
            </a:pPr>
            <a:r>
              <a:rPr lang="fr-FR" dirty="0" smtClean="0">
                <a:solidFill>
                  <a:srgbClr val="000000"/>
                </a:solidFill>
                <a:latin typeface="Calibri" panose="020F0502020204030204" pitchFamily="34" charset="0"/>
                <a:ea typeface="Calibri" panose="020F0502020204030204" pitchFamily="34" charset="0"/>
                <a:cs typeface="Figtree"/>
              </a:rPr>
              <a:t>Doter </a:t>
            </a:r>
            <a:r>
              <a:rPr lang="fr-FR" dirty="0">
                <a:solidFill>
                  <a:srgbClr val="000000"/>
                </a:solidFill>
                <a:latin typeface="Calibri" panose="020F0502020204030204" pitchFamily="34" charset="0"/>
                <a:ea typeface="Calibri" panose="020F0502020204030204" pitchFamily="34" charset="0"/>
                <a:cs typeface="Figtree"/>
              </a:rPr>
              <a:t>les départements de structures et </a:t>
            </a:r>
            <a:r>
              <a:rPr lang="fr-FR" dirty="0" smtClean="0">
                <a:solidFill>
                  <a:srgbClr val="000000"/>
                </a:solidFill>
                <a:latin typeface="Calibri" panose="020F0502020204030204" pitchFamily="34" charset="0"/>
                <a:ea typeface="Calibri" panose="020F0502020204030204" pitchFamily="34" charset="0"/>
                <a:cs typeface="Figtree"/>
              </a:rPr>
              <a:t>de ressources </a:t>
            </a:r>
            <a:r>
              <a:rPr lang="fr-FR" dirty="0">
                <a:solidFill>
                  <a:srgbClr val="000000"/>
                </a:solidFill>
                <a:latin typeface="Calibri" panose="020F0502020204030204" pitchFamily="34" charset="0"/>
                <a:ea typeface="Calibri" panose="020F0502020204030204" pitchFamily="34" charset="0"/>
                <a:cs typeface="Figtree"/>
              </a:rPr>
              <a:t>humaines </a:t>
            </a:r>
            <a:r>
              <a:rPr lang="fr-FR" dirty="0" smtClean="0">
                <a:solidFill>
                  <a:srgbClr val="000000"/>
                </a:solidFill>
                <a:latin typeface="Calibri" panose="020F0502020204030204" pitchFamily="34" charset="0"/>
                <a:ea typeface="Calibri" panose="020F0502020204030204" pitchFamily="34" charset="0"/>
                <a:cs typeface="Figtree"/>
              </a:rPr>
              <a:t>spécialisés en </a:t>
            </a:r>
            <a:r>
              <a:rPr lang="fr-FR" dirty="0">
                <a:solidFill>
                  <a:srgbClr val="000000"/>
                </a:solidFill>
                <a:latin typeface="Calibri" panose="020F0502020204030204" pitchFamily="34" charset="0"/>
                <a:ea typeface="Calibri" panose="020F0502020204030204" pitchFamily="34" charset="0"/>
                <a:cs typeface="Figtree"/>
              </a:rPr>
              <a:t>systèmes </a:t>
            </a:r>
            <a:r>
              <a:rPr lang="fr-FR" dirty="0" smtClean="0">
                <a:solidFill>
                  <a:srgbClr val="000000"/>
                </a:solidFill>
                <a:latin typeface="Calibri" panose="020F0502020204030204" pitchFamily="34" charset="0"/>
                <a:ea typeface="Calibri" panose="020F0502020204030204" pitchFamily="34" charset="0"/>
                <a:cs typeface="Figtree"/>
              </a:rPr>
              <a:t>d’information</a:t>
            </a:r>
            <a:r>
              <a:rPr lang="fr-FR" dirty="0">
                <a:solidFill>
                  <a:srgbClr val="000000"/>
                </a:solidFill>
                <a:latin typeface="Calibri" panose="020F0502020204030204" pitchFamily="34" charset="0"/>
                <a:ea typeface="Calibri" panose="020F0502020204030204" pitchFamily="34" charset="0"/>
                <a:cs typeface="Figtree"/>
              </a:rPr>
              <a:t> ;</a:t>
            </a:r>
            <a:endParaRPr lang="en-US" dirty="0">
              <a:solidFill>
                <a:srgbClr val="000000"/>
              </a:solidFill>
              <a:latin typeface="Figtree"/>
              <a:ea typeface="Calibri" panose="020F0502020204030204" pitchFamily="34" charset="0"/>
              <a:cs typeface="Figtree"/>
            </a:endParaRPr>
          </a:p>
          <a:p>
            <a:pPr marL="342900" lvl="0" indent="-342900" algn="just">
              <a:spcAft>
                <a:spcPts val="0"/>
              </a:spcAft>
              <a:buFont typeface="Symbol" panose="05050102010706020507" pitchFamily="18" charset="2"/>
              <a:buChar char=""/>
            </a:pPr>
            <a:r>
              <a:rPr lang="fr-FR" dirty="0">
                <a:solidFill>
                  <a:srgbClr val="000000"/>
                </a:solidFill>
                <a:latin typeface="Calibri" panose="020F0502020204030204" pitchFamily="34" charset="0"/>
                <a:ea typeface="Calibri" panose="020F0502020204030204" pitchFamily="34" charset="0"/>
                <a:cs typeface="Figtree"/>
              </a:rPr>
              <a:t>Renforcer la coordination et la coopération entre les producteurs des données pour faciliter l’échange et l’accessibilité </a:t>
            </a:r>
            <a:endParaRPr lang="en-US" dirty="0">
              <a:solidFill>
                <a:srgbClr val="000000"/>
              </a:solidFill>
              <a:latin typeface="Figtree"/>
              <a:ea typeface="Calibri" panose="020F0502020204030204" pitchFamily="34" charset="0"/>
              <a:cs typeface="Figtree"/>
            </a:endParaRPr>
          </a:p>
          <a:p>
            <a:pPr marL="342900" lvl="0" indent="-342900" algn="just">
              <a:spcAft>
                <a:spcPts val="0"/>
              </a:spcAft>
              <a:buFont typeface="Symbol" panose="05050102010706020507" pitchFamily="18" charset="2"/>
              <a:buChar char=""/>
            </a:pPr>
            <a:r>
              <a:rPr lang="fr-FR" dirty="0">
                <a:solidFill>
                  <a:srgbClr val="000000"/>
                </a:solidFill>
                <a:latin typeface="Calibri" panose="020F0502020204030204" pitchFamily="34" charset="0"/>
                <a:ea typeface="Calibri" panose="020F0502020204030204" pitchFamily="34" charset="0"/>
                <a:cs typeface="Figtree"/>
              </a:rPr>
              <a:t>Promouvoir le renforcement des capacités dans le domaine de la statistique notamment le recours aux nouvelles technologies pour produire et calculer les indicateurs complexes.</a:t>
            </a:r>
            <a:endParaRPr lang="en-US" dirty="0">
              <a:solidFill>
                <a:srgbClr val="000000"/>
              </a:solidFill>
              <a:latin typeface="Figtree"/>
              <a:ea typeface="Calibri" panose="020F0502020204030204" pitchFamily="34" charset="0"/>
              <a:cs typeface="Figtree"/>
            </a:endParaRPr>
          </a:p>
        </p:txBody>
      </p:sp>
    </p:spTree>
    <p:extLst>
      <p:ext uri="{BB962C8B-B14F-4D97-AF65-F5344CB8AC3E}">
        <p14:creationId xmlns:p14="http://schemas.microsoft.com/office/powerpoint/2010/main" val="13984785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31C2E1C-DB47-A47E-46F0-FDD431556EE5}"/>
              </a:ext>
            </a:extLst>
          </p:cNvPr>
          <p:cNvPicPr>
            <a:picLocks noChangeAspect="1"/>
          </p:cNvPicPr>
          <p:nvPr/>
        </p:nvPicPr>
        <p:blipFill>
          <a:blip r:embed="rId3"/>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id="{E9068B7A-7664-98CD-3F3E-00D80C1C4572}"/>
              </a:ext>
            </a:extLst>
          </p:cNvPr>
          <p:cNvPicPr>
            <a:picLocks noChangeAspect="1"/>
          </p:cNvPicPr>
          <p:nvPr/>
        </p:nvPicPr>
        <p:blipFill>
          <a:blip r:embed="rId4"/>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id="{F6F62EC1-C38A-AC9B-5AC1-D089460D63C7}"/>
              </a:ext>
            </a:extLst>
          </p:cNvPr>
          <p:cNvPicPr>
            <a:picLocks noChangeAspect="1"/>
          </p:cNvPicPr>
          <p:nvPr/>
        </p:nvPicPr>
        <p:blipFill>
          <a:blip r:embed="rId5"/>
          <a:stretch>
            <a:fillRect/>
          </a:stretch>
        </p:blipFill>
        <p:spPr>
          <a:xfrm>
            <a:off x="992458" y="257407"/>
            <a:ext cx="3778776" cy="990600"/>
          </a:xfrm>
          <a:prstGeom prst="rect">
            <a:avLst/>
          </a:prstGeom>
        </p:spPr>
      </p:pic>
      <p:pic>
        <p:nvPicPr>
          <p:cNvPr id="8" name="Image 7">
            <a:extLst>
              <a:ext uri="{FF2B5EF4-FFF2-40B4-BE49-F238E27FC236}">
                <a16:creationId xmlns:a16="http://schemas.microsoft.com/office/drawing/2014/main" id="{016643BA-9675-2606-586C-67E5AC6479D6}"/>
              </a:ext>
            </a:extLst>
          </p:cNvPr>
          <p:cNvPicPr>
            <a:picLocks noChangeAspect="1"/>
          </p:cNvPicPr>
          <p:nvPr/>
        </p:nvPicPr>
        <p:blipFill>
          <a:blip r:embed="rId6">
            <a:alphaModFix amt="29000"/>
          </a:blip>
          <a:stretch>
            <a:fillRect/>
          </a:stretch>
        </p:blipFill>
        <p:spPr>
          <a:xfrm>
            <a:off x="1654098" y="1799063"/>
            <a:ext cx="8138696" cy="3911598"/>
          </a:xfrm>
          <a:prstGeom prst="rect">
            <a:avLst/>
          </a:prstGeom>
        </p:spPr>
      </p:pic>
      <p:sp>
        <p:nvSpPr>
          <p:cNvPr id="2" name="Rectangle 1"/>
          <p:cNvSpPr/>
          <p:nvPr/>
        </p:nvSpPr>
        <p:spPr>
          <a:xfrm>
            <a:off x="3596113" y="2917231"/>
            <a:ext cx="4120531" cy="1077218"/>
          </a:xfrm>
          <a:prstGeom prst="rect">
            <a:avLst/>
          </a:prstGeom>
        </p:spPr>
        <p:txBody>
          <a:bodyPr wrap="square">
            <a:spAutoFit/>
          </a:bodyPr>
          <a:lstStyle/>
          <a:p>
            <a:pPr algn="ctr"/>
            <a:r>
              <a:rPr lang="fr-MA" b="1" dirty="0">
                <a:solidFill>
                  <a:schemeClr val="accent2">
                    <a:lumMod val="75000"/>
                  </a:schemeClr>
                </a:solidFill>
                <a:latin typeface="Arial Black" panose="020B0A04020102020204" pitchFamily="34" charset="0"/>
                <a:ea typeface="Calibri" panose="020F0502020204030204" pitchFamily="34" charset="0"/>
                <a:cs typeface="Arial" panose="020B0604020202020204" pitchFamily="34" charset="0"/>
              </a:rPr>
              <a:t> </a:t>
            </a:r>
            <a:r>
              <a:rPr lang="fr-MA" sz="3200" dirty="0" smtClean="0">
                <a:solidFill>
                  <a:schemeClr val="accent2">
                    <a:lumMod val="75000"/>
                  </a:schemeClr>
                </a:solidFill>
                <a:latin typeface="Arial Black" panose="020B0A04020102020204" pitchFamily="34" charset="0"/>
              </a:rPr>
              <a:t>Merci pour votre attention</a:t>
            </a:r>
            <a:r>
              <a:rPr lang="fr-MA" b="1" dirty="0" smtClean="0">
                <a:solidFill>
                  <a:schemeClr val="accent2">
                    <a:lumMod val="75000"/>
                  </a:schemeClr>
                </a:solidFill>
                <a:latin typeface="Arial Black" panose="020B0A04020102020204" pitchFamily="34" charset="0"/>
                <a:ea typeface="Calibri" panose="020F0502020204030204" pitchFamily="34" charset="0"/>
                <a:cs typeface="Arial" panose="020B0604020202020204" pitchFamily="34" charset="0"/>
              </a:rPr>
              <a:t> </a:t>
            </a:r>
            <a:r>
              <a:rPr lang="fr-MA" b="1" dirty="0" smtClean="0">
                <a:latin typeface="Calibri" panose="020F0502020204030204" pitchFamily="34" charset="0"/>
                <a:ea typeface="Calibri" panose="020F0502020204030204" pitchFamily="34" charset="0"/>
                <a:cs typeface="Arial" panose="020B0604020202020204" pitchFamily="34" charset="0"/>
              </a:rPr>
              <a:t>                                                                                                                                                                                                         </a:t>
            </a:r>
            <a:endParaRPr lang="en-US" dirty="0"/>
          </a:p>
        </p:txBody>
      </p:sp>
    </p:spTree>
    <p:extLst>
      <p:ext uri="{BB962C8B-B14F-4D97-AF65-F5344CB8AC3E}">
        <p14:creationId xmlns:p14="http://schemas.microsoft.com/office/powerpoint/2010/main" val="993889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31C2E1C-DB47-A47E-46F0-FDD431556EE5}"/>
              </a:ext>
            </a:extLst>
          </p:cNvPr>
          <p:cNvPicPr>
            <a:picLocks noChangeAspect="1"/>
          </p:cNvPicPr>
          <p:nvPr/>
        </p:nvPicPr>
        <p:blipFill>
          <a:blip r:embed="rId3"/>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id="{E9068B7A-7664-98CD-3F3E-00D80C1C4572}"/>
              </a:ext>
            </a:extLst>
          </p:cNvPr>
          <p:cNvPicPr>
            <a:picLocks noChangeAspect="1"/>
          </p:cNvPicPr>
          <p:nvPr/>
        </p:nvPicPr>
        <p:blipFill>
          <a:blip r:embed="rId4"/>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id="{F6F62EC1-C38A-AC9B-5AC1-D089460D63C7}"/>
              </a:ext>
            </a:extLst>
          </p:cNvPr>
          <p:cNvPicPr>
            <a:picLocks noChangeAspect="1"/>
          </p:cNvPicPr>
          <p:nvPr/>
        </p:nvPicPr>
        <p:blipFill>
          <a:blip r:embed="rId5"/>
          <a:stretch>
            <a:fillRect/>
          </a:stretch>
        </p:blipFill>
        <p:spPr>
          <a:xfrm>
            <a:off x="992458" y="257407"/>
            <a:ext cx="3778776" cy="990600"/>
          </a:xfrm>
          <a:prstGeom prst="rect">
            <a:avLst/>
          </a:prstGeom>
        </p:spPr>
      </p:pic>
      <p:pic>
        <p:nvPicPr>
          <p:cNvPr id="8" name="Image 7">
            <a:extLst>
              <a:ext uri="{FF2B5EF4-FFF2-40B4-BE49-F238E27FC236}">
                <a16:creationId xmlns:a16="http://schemas.microsoft.com/office/drawing/2014/main" id="{016643BA-9675-2606-586C-67E5AC6479D6}"/>
              </a:ext>
            </a:extLst>
          </p:cNvPr>
          <p:cNvPicPr>
            <a:picLocks noChangeAspect="1"/>
          </p:cNvPicPr>
          <p:nvPr/>
        </p:nvPicPr>
        <p:blipFill>
          <a:blip r:embed="rId6">
            <a:alphaModFix amt="29000"/>
          </a:blip>
          <a:stretch>
            <a:fillRect/>
          </a:stretch>
        </p:blipFill>
        <p:spPr>
          <a:xfrm>
            <a:off x="6073785" y="752707"/>
            <a:ext cx="6369204" cy="6369204"/>
          </a:xfrm>
          <a:prstGeom prst="rect">
            <a:avLst/>
          </a:prstGeom>
        </p:spPr>
      </p:pic>
      <p:sp>
        <p:nvSpPr>
          <p:cNvPr id="2" name="Rectangle 1"/>
          <p:cNvSpPr/>
          <p:nvPr/>
        </p:nvSpPr>
        <p:spPr>
          <a:xfrm>
            <a:off x="2372254" y="2988553"/>
            <a:ext cx="7562088" cy="1384995"/>
          </a:xfrm>
          <a:prstGeom prst="rect">
            <a:avLst/>
          </a:prstGeom>
          <a:ln>
            <a:solidFill>
              <a:schemeClr val="accent2">
                <a:lumMod val="75000"/>
              </a:schemeClr>
            </a:solidFill>
          </a:ln>
        </p:spPr>
        <p:txBody>
          <a:bodyPr wrap="square">
            <a:spAutoFit/>
          </a:bodyPr>
          <a:lstStyle/>
          <a:p>
            <a:pPr algn="ctr"/>
            <a:r>
              <a:rPr lang="fr-FR" sz="2800" dirty="0">
                <a:ln w="0"/>
                <a:latin typeface="Arial Rounded MT Bold" panose="020F0704030504030204" pitchFamily="34" charset="0"/>
              </a:rPr>
              <a:t>Quelle place de la statistique dans le suivi de la mise </a:t>
            </a:r>
            <a:r>
              <a:rPr lang="fr-FR" sz="2800" dirty="0" smtClean="0">
                <a:ln w="0"/>
                <a:latin typeface="Arial Rounded MT Bold" panose="020F0704030504030204" pitchFamily="34" charset="0"/>
              </a:rPr>
              <a:t>en œuvre </a:t>
            </a:r>
            <a:r>
              <a:rPr lang="fr-FR" sz="2800" dirty="0">
                <a:ln w="0"/>
                <a:latin typeface="Arial Rounded MT Bold" panose="020F0704030504030204" pitchFamily="34" charset="0"/>
              </a:rPr>
              <a:t>des ODD et de l’Agenda 2063 ?</a:t>
            </a:r>
            <a:endParaRPr lang="en-US" sz="2800" dirty="0">
              <a:ln w="0"/>
              <a:latin typeface="Arial Rounded MT Bold" panose="020F0704030504030204" pitchFamily="34" charset="0"/>
            </a:endParaRPr>
          </a:p>
        </p:txBody>
      </p:sp>
    </p:spTree>
    <p:extLst>
      <p:ext uri="{BB962C8B-B14F-4D97-AF65-F5344CB8AC3E}">
        <p14:creationId xmlns:p14="http://schemas.microsoft.com/office/powerpoint/2010/main" val="2099959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31C2E1C-DB47-A47E-46F0-FDD431556EE5}"/>
              </a:ext>
            </a:extLst>
          </p:cNvPr>
          <p:cNvPicPr>
            <a:picLocks noChangeAspect="1"/>
          </p:cNvPicPr>
          <p:nvPr/>
        </p:nvPicPr>
        <p:blipFill>
          <a:blip r:embed="rId3"/>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id="{E9068B7A-7664-98CD-3F3E-00D80C1C4572}"/>
              </a:ext>
            </a:extLst>
          </p:cNvPr>
          <p:cNvPicPr>
            <a:picLocks noChangeAspect="1"/>
          </p:cNvPicPr>
          <p:nvPr/>
        </p:nvPicPr>
        <p:blipFill>
          <a:blip r:embed="rId4"/>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id="{F6F62EC1-C38A-AC9B-5AC1-D089460D63C7}"/>
              </a:ext>
            </a:extLst>
          </p:cNvPr>
          <p:cNvPicPr>
            <a:picLocks noChangeAspect="1"/>
          </p:cNvPicPr>
          <p:nvPr/>
        </p:nvPicPr>
        <p:blipFill>
          <a:blip r:embed="rId5"/>
          <a:stretch>
            <a:fillRect/>
          </a:stretch>
        </p:blipFill>
        <p:spPr>
          <a:xfrm>
            <a:off x="992458" y="257407"/>
            <a:ext cx="3778776" cy="990600"/>
          </a:xfrm>
          <a:prstGeom prst="rect">
            <a:avLst/>
          </a:prstGeom>
        </p:spPr>
      </p:pic>
      <p:pic>
        <p:nvPicPr>
          <p:cNvPr id="8" name="Image 7">
            <a:extLst>
              <a:ext uri="{FF2B5EF4-FFF2-40B4-BE49-F238E27FC236}">
                <a16:creationId xmlns:a16="http://schemas.microsoft.com/office/drawing/2014/main" id="{016643BA-9675-2606-586C-67E5AC6479D6}"/>
              </a:ext>
            </a:extLst>
          </p:cNvPr>
          <p:cNvPicPr>
            <a:picLocks noChangeAspect="1"/>
          </p:cNvPicPr>
          <p:nvPr/>
        </p:nvPicPr>
        <p:blipFill>
          <a:blip r:embed="rId6">
            <a:alphaModFix amt="29000"/>
          </a:blip>
          <a:stretch>
            <a:fillRect/>
          </a:stretch>
        </p:blipFill>
        <p:spPr>
          <a:xfrm>
            <a:off x="6073785" y="752707"/>
            <a:ext cx="6369204" cy="6369204"/>
          </a:xfrm>
          <a:prstGeom prst="rect">
            <a:avLst/>
          </a:prstGeom>
        </p:spPr>
      </p:pic>
      <p:sp>
        <p:nvSpPr>
          <p:cNvPr id="3" name="Rectangle 2"/>
          <p:cNvSpPr/>
          <p:nvPr/>
        </p:nvSpPr>
        <p:spPr>
          <a:xfrm>
            <a:off x="2881846" y="2568739"/>
            <a:ext cx="6096000" cy="1475917"/>
          </a:xfrm>
          <a:prstGeom prst="rect">
            <a:avLst/>
          </a:prstGeom>
        </p:spPr>
        <p:txBody>
          <a:bodyPr>
            <a:spAutoFit/>
          </a:bodyPr>
          <a:lstStyle/>
          <a:p>
            <a:pPr algn="ctr">
              <a:lnSpc>
                <a:spcPct val="115000"/>
              </a:lnSpc>
              <a:spcAft>
                <a:spcPts val="1000"/>
              </a:spcAft>
            </a:pPr>
            <a:r>
              <a:rPr lang="fr-MA" b="1" dirty="0" smtClean="0">
                <a:solidFill>
                  <a:srgbClr val="993300"/>
                </a:solidFill>
                <a:latin typeface="Arial Black" panose="020B0A04020102020204" pitchFamily="34" charset="0"/>
                <a:ea typeface="Times New Roman" panose="02020603050405020304" pitchFamily="18" charset="0"/>
                <a:cs typeface="Arial" panose="020B0604020202020204" pitchFamily="34" charset="0"/>
              </a:rPr>
              <a:t>SUIVI ET REPORTING SUR LES ODD AU MAROC: </a:t>
            </a:r>
          </a:p>
          <a:p>
            <a:pPr algn="ctr">
              <a:lnSpc>
                <a:spcPct val="115000"/>
              </a:lnSpc>
              <a:spcAft>
                <a:spcPts val="1000"/>
              </a:spcAft>
            </a:pPr>
            <a:r>
              <a:rPr lang="fr-MA" b="1" dirty="0" smtClean="0">
                <a:solidFill>
                  <a:srgbClr val="993300"/>
                </a:solidFill>
                <a:latin typeface="Arial Black" panose="020B0A04020102020204" pitchFamily="34" charset="0"/>
                <a:ea typeface="Times New Roman" panose="02020603050405020304" pitchFamily="18" charset="0"/>
                <a:cs typeface="Arial" panose="020B0604020202020204" pitchFamily="34" charset="0"/>
              </a:rPr>
              <a:t>APPROCHE  MÉTHODOLOGIQUE ET PRINCIPAUX PROGRÈS</a:t>
            </a:r>
            <a:endParaRPr lang="en-US" dirty="0">
              <a:effectLst/>
              <a:latin typeface="Arial Black" panose="020B0A040201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35672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31C2E1C-DB47-A47E-46F0-FDD431556EE5}"/>
              </a:ext>
            </a:extLst>
          </p:cNvPr>
          <p:cNvPicPr>
            <a:picLocks noChangeAspect="1"/>
          </p:cNvPicPr>
          <p:nvPr/>
        </p:nvPicPr>
        <p:blipFill>
          <a:blip r:embed="rId3"/>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id="{E9068B7A-7664-98CD-3F3E-00D80C1C4572}"/>
              </a:ext>
            </a:extLst>
          </p:cNvPr>
          <p:cNvPicPr>
            <a:picLocks noChangeAspect="1"/>
          </p:cNvPicPr>
          <p:nvPr/>
        </p:nvPicPr>
        <p:blipFill>
          <a:blip r:embed="rId4"/>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id="{F6F62EC1-C38A-AC9B-5AC1-D089460D63C7}"/>
              </a:ext>
            </a:extLst>
          </p:cNvPr>
          <p:cNvPicPr>
            <a:picLocks noChangeAspect="1"/>
          </p:cNvPicPr>
          <p:nvPr/>
        </p:nvPicPr>
        <p:blipFill>
          <a:blip r:embed="rId5"/>
          <a:stretch>
            <a:fillRect/>
          </a:stretch>
        </p:blipFill>
        <p:spPr>
          <a:xfrm>
            <a:off x="992458" y="257407"/>
            <a:ext cx="3778776" cy="990600"/>
          </a:xfrm>
          <a:prstGeom prst="rect">
            <a:avLst/>
          </a:prstGeom>
        </p:spPr>
      </p:pic>
      <p:pic>
        <p:nvPicPr>
          <p:cNvPr id="8" name="Image 7">
            <a:extLst>
              <a:ext uri="{FF2B5EF4-FFF2-40B4-BE49-F238E27FC236}">
                <a16:creationId xmlns:a16="http://schemas.microsoft.com/office/drawing/2014/main" id="{016643BA-9675-2606-586C-67E5AC6479D6}"/>
              </a:ext>
            </a:extLst>
          </p:cNvPr>
          <p:cNvPicPr>
            <a:picLocks noChangeAspect="1"/>
          </p:cNvPicPr>
          <p:nvPr/>
        </p:nvPicPr>
        <p:blipFill>
          <a:blip r:embed="rId6">
            <a:alphaModFix amt="29000"/>
          </a:blip>
          <a:stretch>
            <a:fillRect/>
          </a:stretch>
        </p:blipFill>
        <p:spPr>
          <a:xfrm>
            <a:off x="6073785" y="752707"/>
            <a:ext cx="6369204" cy="6369204"/>
          </a:xfrm>
          <a:prstGeom prst="rect">
            <a:avLst/>
          </a:prstGeom>
        </p:spPr>
      </p:pic>
      <p:sp>
        <p:nvSpPr>
          <p:cNvPr id="2" name="Rectangle 1"/>
          <p:cNvSpPr/>
          <p:nvPr/>
        </p:nvSpPr>
        <p:spPr>
          <a:xfrm>
            <a:off x="1804067" y="2321238"/>
            <a:ext cx="9452345" cy="3946145"/>
          </a:xfrm>
          <a:prstGeom prst="rect">
            <a:avLst/>
          </a:prstGeom>
        </p:spPr>
        <p:txBody>
          <a:bodyPr wrap="square">
            <a:spAutoFit/>
          </a:bodyPr>
          <a:lstStyle/>
          <a:p>
            <a:pPr marL="342900" lvl="0" indent="-342900">
              <a:lnSpc>
                <a:spcPct val="107000"/>
              </a:lnSpc>
              <a:spcAft>
                <a:spcPts val="600"/>
              </a:spcAft>
              <a:buFont typeface="+mj-lt"/>
              <a:buAutoNum type="arabicPeriod"/>
            </a:pPr>
            <a:r>
              <a:rPr lang="fr-FR" b="1" dirty="0">
                <a:solidFill>
                  <a:srgbClr val="993300"/>
                </a:solidFill>
                <a:latin typeface="Calibri" panose="020F0502020204030204" pitchFamily="34" charset="0"/>
                <a:ea typeface="Times New Roman" panose="02020603050405020304" pitchFamily="18" charset="0"/>
                <a:cs typeface="Calibri" panose="020F0502020204030204" pitchFamily="34" charset="0"/>
              </a:rPr>
              <a:t>Cadre de référence et approche méthodologique</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18770">
              <a:lnSpc>
                <a:spcPct val="107000"/>
              </a:lnSpc>
              <a:spcAft>
                <a:spcPts val="600"/>
              </a:spcAft>
            </a:pPr>
            <a:r>
              <a:rPr lang="fr-MA"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sz="16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fr-MA" b="1" dirty="0">
                <a:solidFill>
                  <a:srgbClr val="4472C4"/>
                </a:solidFill>
                <a:latin typeface="Calibri" panose="020F0502020204030204" pitchFamily="34" charset="0"/>
                <a:ea typeface="Times New Roman" panose="02020603050405020304" pitchFamily="18" charset="0"/>
                <a:cs typeface="Calibri" panose="020F0502020204030204" pitchFamily="34" charset="0"/>
              </a:rPr>
              <a:t>Cadre </a:t>
            </a:r>
            <a:r>
              <a:rPr lang="fr-MA" b="1" dirty="0" smtClean="0">
                <a:solidFill>
                  <a:srgbClr val="4472C4"/>
                </a:solidFill>
                <a:latin typeface="Calibri" panose="020F0502020204030204" pitchFamily="34" charset="0"/>
                <a:ea typeface="Times New Roman" panose="02020603050405020304" pitchFamily="18" charset="0"/>
                <a:cs typeface="Calibri" panose="020F0502020204030204" pitchFamily="34" charset="0"/>
              </a:rPr>
              <a:t>international</a:t>
            </a:r>
          </a:p>
          <a:p>
            <a:pPr>
              <a:lnSpc>
                <a:spcPct val="107000"/>
              </a:lnSpc>
              <a:spcAft>
                <a:spcPts val="600"/>
              </a:spcAft>
            </a:pPr>
            <a:endParaRPr lang="en-US" sz="1600" dirty="0">
              <a:latin typeface="Calibri" panose="020F0502020204030204" pitchFamily="34" charset="0"/>
              <a:ea typeface="Calibri" panose="020F0502020204030204" pitchFamily="34" charset="0"/>
              <a:cs typeface="Arial" panose="020B0604020202020204" pitchFamily="34" charset="0"/>
            </a:endParaRPr>
          </a:p>
          <a:p>
            <a:pPr marL="285750" indent="-285750" algn="just">
              <a:lnSpc>
                <a:spcPct val="107000"/>
              </a:lnSpc>
              <a:spcAft>
                <a:spcPts val="600"/>
              </a:spcAft>
              <a:buFont typeface="Wingdings" panose="05000000000000000000" pitchFamily="2" charset="2"/>
              <a:buChar char="Ø"/>
            </a:pPr>
            <a:r>
              <a:rPr lang="fr-MA" dirty="0" smtClean="0">
                <a:latin typeface="Calibri" panose="020F0502020204030204" pitchFamily="34" charset="0"/>
                <a:ea typeface="Calibri" panose="020F0502020204030204" pitchFamily="34" charset="0"/>
                <a:cs typeface="Calibri" panose="020F0502020204030204" pitchFamily="34" charset="0"/>
              </a:rPr>
              <a:t>la </a:t>
            </a:r>
            <a:r>
              <a:rPr lang="fr-MA" dirty="0">
                <a:latin typeface="Calibri" panose="020F0502020204030204" pitchFamily="34" charset="0"/>
                <a:ea typeface="Calibri" panose="020F0502020204030204" pitchFamily="34" charset="0"/>
                <a:cs typeface="Calibri" panose="020F0502020204030204" pitchFamily="34" charset="0"/>
              </a:rPr>
              <a:t>résolution </a:t>
            </a:r>
            <a:r>
              <a:rPr lang="fr-MA" dirty="0">
                <a:latin typeface="Calibri" panose="020F0502020204030204" pitchFamily="34" charset="0"/>
                <a:ea typeface="Calibri" panose="020F0502020204030204" pitchFamily="34" charset="0"/>
                <a:cs typeface="Calibri" panose="020F0502020204030204" pitchFamily="34" charset="0"/>
              </a:rPr>
              <a:t>onusienne </a:t>
            </a:r>
            <a:r>
              <a:rPr lang="fr-MA" dirty="0" smtClean="0">
                <a:latin typeface="Calibri" panose="020F0502020204030204" pitchFamily="34" charset="0"/>
                <a:ea typeface="Calibri" panose="020F0502020204030204" pitchFamily="34" charset="0"/>
                <a:cs typeface="Calibri" panose="020F0502020204030204" pitchFamily="34" charset="0"/>
              </a:rPr>
              <a:t>70/1 </a:t>
            </a:r>
            <a:r>
              <a:rPr lang="fr-MA" b="1" dirty="0" smtClean="0">
                <a:latin typeface="Calibri" panose="020F0502020204030204" pitchFamily="34" charset="0"/>
                <a:ea typeface="Calibri" panose="020F0502020204030204" pitchFamily="34" charset="0"/>
                <a:cs typeface="Calibri" panose="020F0502020204030204" pitchFamily="34" charset="0"/>
              </a:rPr>
              <a:t>« </a:t>
            </a:r>
            <a:r>
              <a:rPr lang="fr-MA" b="1" dirty="0">
                <a:latin typeface="Calibri" panose="020F0502020204030204" pitchFamily="34" charset="0"/>
                <a:ea typeface="Calibri" panose="020F0502020204030204" pitchFamily="34" charset="0"/>
                <a:cs typeface="Calibri" panose="020F0502020204030204" pitchFamily="34" charset="0"/>
              </a:rPr>
              <a:t>Transformer notre monde </a:t>
            </a:r>
            <a:r>
              <a:rPr lang="fr-MA" b="1" dirty="0" smtClean="0">
                <a:latin typeface="Calibri" panose="020F0502020204030204" pitchFamily="34" charset="0"/>
                <a:ea typeface="Calibri" panose="020F0502020204030204" pitchFamily="34" charset="0"/>
                <a:cs typeface="Calibri" panose="020F0502020204030204" pitchFamily="34" charset="0"/>
              </a:rPr>
              <a:t>a </a:t>
            </a:r>
            <a:r>
              <a:rPr lang="fr-MA" b="1" dirty="0" err="1" smtClean="0">
                <a:latin typeface="Calibri" panose="020F0502020204030204" pitchFamily="34" charset="0"/>
                <a:ea typeface="Calibri" panose="020F0502020204030204" pitchFamily="34" charset="0"/>
                <a:cs typeface="Calibri" panose="020F0502020204030204" pitchFamily="34" charset="0"/>
              </a:rPr>
              <a:t>instiotué</a:t>
            </a:r>
            <a:r>
              <a:rPr lang="fr-MA" b="1" dirty="0" smtClean="0">
                <a:latin typeface="Calibri" panose="020F0502020204030204" pitchFamily="34" charset="0"/>
                <a:ea typeface="Calibri" panose="020F0502020204030204" pitchFamily="34" charset="0"/>
                <a:cs typeface="Calibri" panose="020F0502020204030204" pitchFamily="34" charset="0"/>
              </a:rPr>
              <a:t> </a:t>
            </a:r>
            <a:r>
              <a:rPr lang="fr-MA" b="1" dirty="0">
                <a:latin typeface="Calibri" panose="020F0502020204030204" pitchFamily="34" charset="0"/>
                <a:ea typeface="Calibri" panose="020F0502020204030204" pitchFamily="34" charset="0"/>
                <a:cs typeface="Calibri" panose="020F0502020204030204" pitchFamily="34" charset="0"/>
              </a:rPr>
              <a:t>le programme de développement durable à l’horizon </a:t>
            </a:r>
            <a:r>
              <a:rPr lang="fr-MA" b="1" dirty="0" smtClean="0">
                <a:latin typeface="Calibri" panose="020F0502020204030204" pitchFamily="34" charset="0"/>
                <a:ea typeface="Calibri" panose="020F0502020204030204" pitchFamily="34" charset="0"/>
                <a:cs typeface="Calibri" panose="020F0502020204030204" pitchFamily="34" charset="0"/>
              </a:rPr>
              <a:t>2030;</a:t>
            </a:r>
          </a:p>
          <a:p>
            <a:pPr algn="just">
              <a:lnSpc>
                <a:spcPct val="107000"/>
              </a:lnSpc>
              <a:spcAft>
                <a:spcPts val="600"/>
              </a:spcAft>
            </a:pPr>
            <a:endParaRPr lang="fr-MA" b="1" dirty="0" smtClean="0">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07000"/>
              </a:lnSpc>
              <a:spcAft>
                <a:spcPts val="600"/>
              </a:spcAft>
              <a:buFont typeface="Wingdings" panose="05000000000000000000" pitchFamily="2" charset="2"/>
              <a:buChar char="Ø"/>
            </a:pPr>
            <a:r>
              <a:rPr lang="fr-MA" dirty="0" smtClean="0">
                <a:latin typeface="Calibri" panose="020F0502020204030204" pitchFamily="34" charset="0"/>
                <a:ea typeface="Calibri" panose="020F0502020204030204" pitchFamily="34" charset="0"/>
                <a:cs typeface="Calibri" panose="020F0502020204030204" pitchFamily="34" charset="0"/>
              </a:rPr>
              <a:t>Ce </a:t>
            </a:r>
            <a:r>
              <a:rPr lang="fr-MA" dirty="0">
                <a:latin typeface="Calibri" panose="020F0502020204030204" pitchFamily="34" charset="0"/>
                <a:ea typeface="Calibri" panose="020F0502020204030204" pitchFamily="34" charset="0"/>
                <a:cs typeface="Calibri" panose="020F0502020204030204" pitchFamily="34" charset="0"/>
              </a:rPr>
              <a:t>programme mondial </a:t>
            </a:r>
            <a:r>
              <a:rPr lang="fr-MA" dirty="0" smtClean="0">
                <a:latin typeface="Calibri" panose="020F0502020204030204" pitchFamily="34" charset="0"/>
                <a:ea typeface="Calibri" panose="020F0502020204030204" pitchFamily="34" charset="0"/>
                <a:cs typeface="Calibri" panose="020F0502020204030204" pitchFamily="34" charset="0"/>
              </a:rPr>
              <a:t>est composé </a:t>
            </a:r>
            <a:r>
              <a:rPr lang="fr-MA" dirty="0">
                <a:latin typeface="Calibri" panose="020F0502020204030204" pitchFamily="34" charset="0"/>
                <a:ea typeface="Calibri" panose="020F0502020204030204" pitchFamily="34" charset="0"/>
                <a:cs typeface="Calibri" panose="020F0502020204030204" pitchFamily="34" charset="0"/>
              </a:rPr>
              <a:t>de </a:t>
            </a:r>
            <a:r>
              <a:rPr lang="fr-MA" b="1" dirty="0">
                <a:latin typeface="Calibri" panose="020F0502020204030204" pitchFamily="34" charset="0"/>
                <a:ea typeface="Calibri" panose="020F0502020204030204" pitchFamily="34" charset="0"/>
                <a:cs typeface="Calibri" panose="020F0502020204030204" pitchFamily="34" charset="0"/>
              </a:rPr>
              <a:t>17 objectifs, 169 cibles et 231 indicateurs</a:t>
            </a:r>
            <a:r>
              <a:rPr lang="fr-MA" dirty="0">
                <a:latin typeface="Calibri" panose="020F0502020204030204" pitchFamily="34" charset="0"/>
                <a:ea typeface="Calibri" panose="020F0502020204030204" pitchFamily="34" charset="0"/>
                <a:cs typeface="Calibri" panose="020F0502020204030204" pitchFamily="34" charset="0"/>
              </a:rPr>
              <a:t>. </a:t>
            </a:r>
            <a:endParaRPr lang="fr-MA" dirty="0" smtClean="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600"/>
              </a:spcAft>
            </a:pPr>
            <a:endParaRPr lang="fr-MA" sz="1600"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600"/>
              </a:spcAft>
            </a:pPr>
            <a:endParaRPr lang="en-US" sz="16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10220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31C2E1C-DB47-A47E-46F0-FDD431556EE5}"/>
              </a:ext>
            </a:extLst>
          </p:cNvPr>
          <p:cNvPicPr>
            <a:picLocks noChangeAspect="1"/>
          </p:cNvPicPr>
          <p:nvPr/>
        </p:nvPicPr>
        <p:blipFill>
          <a:blip r:embed="rId3"/>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id="{E9068B7A-7664-98CD-3F3E-00D80C1C4572}"/>
              </a:ext>
            </a:extLst>
          </p:cNvPr>
          <p:cNvPicPr>
            <a:picLocks noChangeAspect="1"/>
          </p:cNvPicPr>
          <p:nvPr/>
        </p:nvPicPr>
        <p:blipFill>
          <a:blip r:embed="rId4"/>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id="{F6F62EC1-C38A-AC9B-5AC1-D089460D63C7}"/>
              </a:ext>
            </a:extLst>
          </p:cNvPr>
          <p:cNvPicPr>
            <a:picLocks noChangeAspect="1"/>
          </p:cNvPicPr>
          <p:nvPr/>
        </p:nvPicPr>
        <p:blipFill>
          <a:blip r:embed="rId5"/>
          <a:stretch>
            <a:fillRect/>
          </a:stretch>
        </p:blipFill>
        <p:spPr>
          <a:xfrm>
            <a:off x="992458" y="257407"/>
            <a:ext cx="3778776" cy="990600"/>
          </a:xfrm>
          <a:prstGeom prst="rect">
            <a:avLst/>
          </a:prstGeom>
        </p:spPr>
      </p:pic>
      <p:pic>
        <p:nvPicPr>
          <p:cNvPr id="8" name="Image 7">
            <a:extLst>
              <a:ext uri="{FF2B5EF4-FFF2-40B4-BE49-F238E27FC236}">
                <a16:creationId xmlns:a16="http://schemas.microsoft.com/office/drawing/2014/main" id="{016643BA-9675-2606-586C-67E5AC6479D6}"/>
              </a:ext>
            </a:extLst>
          </p:cNvPr>
          <p:cNvPicPr>
            <a:picLocks noChangeAspect="1"/>
          </p:cNvPicPr>
          <p:nvPr/>
        </p:nvPicPr>
        <p:blipFill>
          <a:blip r:embed="rId6">
            <a:alphaModFix amt="29000"/>
          </a:blip>
          <a:stretch>
            <a:fillRect/>
          </a:stretch>
        </p:blipFill>
        <p:spPr>
          <a:xfrm>
            <a:off x="6073785" y="752707"/>
            <a:ext cx="6369204" cy="6369204"/>
          </a:xfrm>
          <a:prstGeom prst="rect">
            <a:avLst/>
          </a:prstGeom>
        </p:spPr>
      </p:pic>
      <p:pic>
        <p:nvPicPr>
          <p:cNvPr id="10" name="Image 9"/>
          <p:cNvPicPr>
            <a:picLocks noChangeAspect="1"/>
          </p:cNvPicPr>
          <p:nvPr/>
        </p:nvPicPr>
        <p:blipFill>
          <a:blip r:embed="rId7"/>
          <a:stretch>
            <a:fillRect/>
          </a:stretch>
        </p:blipFill>
        <p:spPr>
          <a:xfrm>
            <a:off x="1283012" y="1435608"/>
            <a:ext cx="9598348" cy="5268415"/>
          </a:xfrm>
          <a:prstGeom prst="rect">
            <a:avLst/>
          </a:prstGeom>
        </p:spPr>
      </p:pic>
    </p:spTree>
    <p:extLst>
      <p:ext uri="{BB962C8B-B14F-4D97-AF65-F5344CB8AC3E}">
        <p14:creationId xmlns:p14="http://schemas.microsoft.com/office/powerpoint/2010/main" val="1185865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31C2E1C-DB47-A47E-46F0-FDD431556EE5}"/>
              </a:ext>
            </a:extLst>
          </p:cNvPr>
          <p:cNvPicPr>
            <a:picLocks noChangeAspect="1"/>
          </p:cNvPicPr>
          <p:nvPr/>
        </p:nvPicPr>
        <p:blipFill>
          <a:blip r:embed="rId3"/>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id="{E9068B7A-7664-98CD-3F3E-00D80C1C4572}"/>
              </a:ext>
            </a:extLst>
          </p:cNvPr>
          <p:cNvPicPr>
            <a:picLocks noChangeAspect="1"/>
          </p:cNvPicPr>
          <p:nvPr/>
        </p:nvPicPr>
        <p:blipFill>
          <a:blip r:embed="rId4"/>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id="{F6F62EC1-C38A-AC9B-5AC1-D089460D63C7}"/>
              </a:ext>
            </a:extLst>
          </p:cNvPr>
          <p:cNvPicPr>
            <a:picLocks noChangeAspect="1"/>
          </p:cNvPicPr>
          <p:nvPr/>
        </p:nvPicPr>
        <p:blipFill>
          <a:blip r:embed="rId5"/>
          <a:stretch>
            <a:fillRect/>
          </a:stretch>
        </p:blipFill>
        <p:spPr>
          <a:xfrm>
            <a:off x="992458" y="257407"/>
            <a:ext cx="3778776" cy="990600"/>
          </a:xfrm>
          <a:prstGeom prst="rect">
            <a:avLst/>
          </a:prstGeom>
        </p:spPr>
      </p:pic>
      <p:pic>
        <p:nvPicPr>
          <p:cNvPr id="8" name="Image 7">
            <a:extLst>
              <a:ext uri="{FF2B5EF4-FFF2-40B4-BE49-F238E27FC236}">
                <a16:creationId xmlns:a16="http://schemas.microsoft.com/office/drawing/2014/main" id="{016643BA-9675-2606-586C-67E5AC6479D6}"/>
              </a:ext>
            </a:extLst>
          </p:cNvPr>
          <p:cNvPicPr>
            <a:picLocks noChangeAspect="1"/>
          </p:cNvPicPr>
          <p:nvPr/>
        </p:nvPicPr>
        <p:blipFill>
          <a:blip r:embed="rId6">
            <a:alphaModFix amt="29000"/>
          </a:blip>
          <a:stretch>
            <a:fillRect/>
          </a:stretch>
        </p:blipFill>
        <p:spPr>
          <a:xfrm>
            <a:off x="6073785" y="752707"/>
            <a:ext cx="6369204" cy="6369204"/>
          </a:xfrm>
          <a:prstGeom prst="rect">
            <a:avLst/>
          </a:prstGeom>
        </p:spPr>
      </p:pic>
      <p:pic>
        <p:nvPicPr>
          <p:cNvPr id="2" name="Image 1"/>
          <p:cNvPicPr>
            <a:picLocks noChangeAspect="1"/>
          </p:cNvPicPr>
          <p:nvPr/>
        </p:nvPicPr>
        <p:blipFill>
          <a:blip r:embed="rId7"/>
          <a:stretch>
            <a:fillRect/>
          </a:stretch>
        </p:blipFill>
        <p:spPr>
          <a:xfrm>
            <a:off x="2606607" y="1627633"/>
            <a:ext cx="7204905" cy="4427678"/>
          </a:xfrm>
          <a:prstGeom prst="rect">
            <a:avLst/>
          </a:prstGeom>
        </p:spPr>
      </p:pic>
    </p:spTree>
    <p:extLst>
      <p:ext uri="{BB962C8B-B14F-4D97-AF65-F5344CB8AC3E}">
        <p14:creationId xmlns:p14="http://schemas.microsoft.com/office/powerpoint/2010/main" val="515494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31C2E1C-DB47-A47E-46F0-FDD431556EE5}"/>
              </a:ext>
            </a:extLst>
          </p:cNvPr>
          <p:cNvPicPr>
            <a:picLocks noChangeAspect="1"/>
          </p:cNvPicPr>
          <p:nvPr/>
        </p:nvPicPr>
        <p:blipFill>
          <a:blip r:embed="rId3"/>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id="{E9068B7A-7664-98CD-3F3E-00D80C1C4572}"/>
              </a:ext>
            </a:extLst>
          </p:cNvPr>
          <p:cNvPicPr>
            <a:picLocks noChangeAspect="1"/>
          </p:cNvPicPr>
          <p:nvPr/>
        </p:nvPicPr>
        <p:blipFill>
          <a:blip r:embed="rId4"/>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id="{F6F62EC1-C38A-AC9B-5AC1-D089460D63C7}"/>
              </a:ext>
            </a:extLst>
          </p:cNvPr>
          <p:cNvPicPr>
            <a:picLocks noChangeAspect="1"/>
          </p:cNvPicPr>
          <p:nvPr/>
        </p:nvPicPr>
        <p:blipFill>
          <a:blip r:embed="rId5"/>
          <a:stretch>
            <a:fillRect/>
          </a:stretch>
        </p:blipFill>
        <p:spPr>
          <a:xfrm>
            <a:off x="992458" y="257407"/>
            <a:ext cx="3778776" cy="990600"/>
          </a:xfrm>
          <a:prstGeom prst="rect">
            <a:avLst/>
          </a:prstGeom>
        </p:spPr>
      </p:pic>
      <p:pic>
        <p:nvPicPr>
          <p:cNvPr id="8" name="Image 7">
            <a:extLst>
              <a:ext uri="{FF2B5EF4-FFF2-40B4-BE49-F238E27FC236}">
                <a16:creationId xmlns:a16="http://schemas.microsoft.com/office/drawing/2014/main" id="{016643BA-9675-2606-586C-67E5AC6479D6}"/>
              </a:ext>
            </a:extLst>
          </p:cNvPr>
          <p:cNvPicPr>
            <a:picLocks noChangeAspect="1"/>
          </p:cNvPicPr>
          <p:nvPr/>
        </p:nvPicPr>
        <p:blipFill>
          <a:blip r:embed="rId6">
            <a:alphaModFix amt="29000"/>
          </a:blip>
          <a:stretch>
            <a:fillRect/>
          </a:stretch>
        </p:blipFill>
        <p:spPr>
          <a:xfrm>
            <a:off x="6456557" y="-606502"/>
            <a:ext cx="6369204" cy="6369204"/>
          </a:xfrm>
          <a:prstGeom prst="rect">
            <a:avLst/>
          </a:prstGeom>
        </p:spPr>
      </p:pic>
      <p:sp>
        <p:nvSpPr>
          <p:cNvPr id="3" name="Rectangle 2"/>
          <p:cNvSpPr/>
          <p:nvPr/>
        </p:nvSpPr>
        <p:spPr>
          <a:xfrm>
            <a:off x="1616053" y="1828578"/>
            <a:ext cx="9144095" cy="5114605"/>
          </a:xfrm>
          <a:prstGeom prst="rect">
            <a:avLst/>
          </a:prstGeom>
        </p:spPr>
        <p:txBody>
          <a:bodyPr wrap="square">
            <a:spAutoFit/>
          </a:bodyPr>
          <a:lstStyle/>
          <a:p>
            <a:pPr>
              <a:lnSpc>
                <a:spcPct val="107000"/>
              </a:lnSpc>
              <a:spcAft>
                <a:spcPts val="600"/>
              </a:spcAft>
            </a:pPr>
            <a:r>
              <a:rPr lang="fr-MA" b="1" dirty="0">
                <a:solidFill>
                  <a:srgbClr val="4472C4"/>
                </a:solidFill>
                <a:latin typeface="Calibri" panose="020F0502020204030204" pitchFamily="34" charset="0"/>
                <a:ea typeface="Times New Roman" panose="02020603050405020304" pitchFamily="18" charset="0"/>
                <a:cs typeface="Calibri" panose="020F0502020204030204" pitchFamily="34" charset="0"/>
              </a:rPr>
              <a:t>Cadre national</a:t>
            </a:r>
            <a:endParaRPr lang="en-US" sz="1600" dirty="0">
              <a:latin typeface="Calibri" panose="020F0502020204030204" pitchFamily="34" charset="0"/>
              <a:ea typeface="Calibri" panose="020F0502020204030204" pitchFamily="34" charset="0"/>
              <a:cs typeface="Arial" panose="020B0604020202020204" pitchFamily="34" charset="0"/>
            </a:endParaRPr>
          </a:p>
          <a:p>
            <a:pPr marL="285750" indent="-285750" algn="just">
              <a:lnSpc>
                <a:spcPct val="107000"/>
              </a:lnSpc>
              <a:spcAft>
                <a:spcPts val="600"/>
              </a:spcAft>
              <a:buFont typeface="Wingdings" panose="05000000000000000000" pitchFamily="2" charset="2"/>
              <a:buChar char="ü"/>
            </a:pPr>
            <a:endParaRPr lang="fr-MA" dirty="0" smtClean="0">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07000"/>
              </a:lnSpc>
              <a:spcAft>
                <a:spcPts val="600"/>
              </a:spcAft>
              <a:buFont typeface="Wingdings" panose="05000000000000000000" pitchFamily="2" charset="2"/>
              <a:buChar char="ü"/>
            </a:pPr>
            <a:r>
              <a:rPr lang="fr-MA" dirty="0" smtClean="0">
                <a:latin typeface="Calibri" panose="020F0502020204030204" pitchFamily="34" charset="0"/>
                <a:ea typeface="Calibri" panose="020F0502020204030204" pitchFamily="34" charset="0"/>
                <a:cs typeface="Calibri" panose="020F0502020204030204" pitchFamily="34" charset="0"/>
              </a:rPr>
              <a:t>Institution </a:t>
            </a:r>
            <a:r>
              <a:rPr lang="fr-MA" dirty="0">
                <a:latin typeface="Calibri" panose="020F0502020204030204" pitchFamily="34" charset="0"/>
                <a:ea typeface="Calibri" panose="020F0502020204030204" pitchFamily="34" charset="0"/>
                <a:cs typeface="Calibri" panose="020F0502020204030204" pitchFamily="34" charset="0"/>
              </a:rPr>
              <a:t>de la Commission nationale pour le développement durable </a:t>
            </a:r>
            <a:r>
              <a:rPr lang="fr-MA" dirty="0" smtClean="0">
                <a:latin typeface="Calibri" panose="020F0502020204030204" pitchFamily="34" charset="0"/>
                <a:ea typeface="Calibri" panose="020F0502020204030204" pitchFamily="34" charset="0"/>
                <a:cs typeface="Calibri" panose="020F0502020204030204" pitchFamily="34" charset="0"/>
              </a:rPr>
              <a:t>par le </a:t>
            </a:r>
            <a:r>
              <a:rPr lang="fr-MA" dirty="0">
                <a:latin typeface="Calibri" panose="020F0502020204030204" pitchFamily="34" charset="0"/>
                <a:ea typeface="Calibri" panose="020F0502020204030204" pitchFamily="34" charset="0"/>
                <a:cs typeface="Calibri" panose="020F0502020204030204" pitchFamily="34" charset="0"/>
              </a:rPr>
              <a:t>décret n°2.19.452 </a:t>
            </a:r>
            <a:r>
              <a:rPr lang="fr-MA" dirty="0" smtClean="0">
                <a:latin typeface="Calibri" panose="020F0502020204030204" pitchFamily="34" charset="0"/>
                <a:ea typeface="Calibri" panose="020F0502020204030204" pitchFamily="34" charset="0"/>
                <a:cs typeface="Calibri" panose="020F0502020204030204" pitchFamily="34" charset="0"/>
              </a:rPr>
              <a:t>le </a:t>
            </a:r>
            <a:r>
              <a:rPr lang="fr-MA" dirty="0">
                <a:latin typeface="Calibri" panose="020F0502020204030204" pitchFamily="34" charset="0"/>
                <a:ea typeface="Calibri" panose="020F0502020204030204" pitchFamily="34" charset="0"/>
                <a:cs typeface="Calibri" panose="020F0502020204030204" pitchFamily="34" charset="0"/>
              </a:rPr>
              <a:t>17 juillet 2019 </a:t>
            </a:r>
            <a:endParaRPr lang="fr-MA" dirty="0" smtClean="0">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07000"/>
              </a:lnSpc>
              <a:spcAft>
                <a:spcPts val="600"/>
              </a:spcAft>
              <a:buFont typeface="Wingdings" panose="05000000000000000000" pitchFamily="2" charset="2"/>
              <a:buChar char="ü"/>
            </a:pPr>
            <a:r>
              <a:rPr lang="fr-MA" dirty="0" smtClean="0">
                <a:latin typeface="Calibri" panose="020F0502020204030204" pitchFamily="34" charset="0"/>
                <a:ea typeface="Calibri" panose="020F0502020204030204" pitchFamily="34" charset="0"/>
                <a:cs typeface="Calibri" panose="020F0502020204030204" pitchFamily="34" charset="0"/>
              </a:rPr>
              <a:t>La</a:t>
            </a:r>
            <a:r>
              <a:rPr lang="fr-MA" dirty="0" smtClean="0">
                <a:latin typeface="Calibri" panose="020F0502020204030204" pitchFamily="34" charset="0"/>
                <a:ea typeface="Calibri" panose="020F0502020204030204" pitchFamily="34" charset="0"/>
                <a:cs typeface="Calibri" panose="020F0502020204030204" pitchFamily="34" charset="0"/>
              </a:rPr>
              <a:t> </a:t>
            </a:r>
            <a:r>
              <a:rPr lang="fr-MA" dirty="0">
                <a:latin typeface="Calibri" panose="020F0502020204030204" pitchFamily="34" charset="0"/>
                <a:ea typeface="Calibri" panose="020F0502020204030204" pitchFamily="34" charset="0"/>
                <a:cs typeface="Calibri" panose="020F0502020204030204" pitchFamily="34" charset="0"/>
              </a:rPr>
              <a:t>commission est chargée du suivi de la mise en œuvre de l’Agenda onusien pour le développement durable, de la coordination entre les différentes autorités et instances concernées, de l’adoption des rapports et de la garantie de l’exécution des recommandations formulées.</a:t>
            </a:r>
            <a:endParaRPr lang="en-US" sz="1600" dirty="0">
              <a:latin typeface="Calibri" panose="020F0502020204030204" pitchFamily="34" charset="0"/>
              <a:ea typeface="Calibri" panose="020F0502020204030204" pitchFamily="34" charset="0"/>
              <a:cs typeface="Arial" panose="020B0604020202020204" pitchFamily="34" charset="0"/>
            </a:endParaRPr>
          </a:p>
          <a:p>
            <a:pPr marL="285750" indent="-285750" algn="just">
              <a:lnSpc>
                <a:spcPct val="107000"/>
              </a:lnSpc>
              <a:spcAft>
                <a:spcPts val="600"/>
              </a:spcAft>
              <a:buFont typeface="Wingdings" panose="05000000000000000000" pitchFamily="2" charset="2"/>
              <a:buChar char="ü"/>
            </a:pPr>
            <a:r>
              <a:rPr lang="fr-MA" dirty="0" smtClean="0">
                <a:latin typeface="Calibri" panose="020F0502020204030204" pitchFamily="34" charset="0"/>
                <a:ea typeface="Calibri" panose="020F0502020204030204" pitchFamily="34" charset="0"/>
                <a:cs typeface="Calibri" panose="020F0502020204030204" pitchFamily="34" charset="0"/>
              </a:rPr>
              <a:t>L’article </a:t>
            </a:r>
            <a:r>
              <a:rPr lang="fr-MA" dirty="0">
                <a:latin typeface="Calibri" panose="020F0502020204030204" pitchFamily="34" charset="0"/>
                <a:ea typeface="Calibri" panose="020F0502020204030204" pitchFamily="34" charset="0"/>
                <a:cs typeface="Calibri" panose="020F0502020204030204" pitchFamily="34" charset="0"/>
              </a:rPr>
              <a:t>9 de ce décret, </a:t>
            </a:r>
            <a:r>
              <a:rPr lang="fr-MA" dirty="0" smtClean="0">
                <a:latin typeface="Calibri" panose="020F0502020204030204" pitchFamily="34" charset="0"/>
                <a:ea typeface="Calibri" panose="020F0502020204030204" pitchFamily="34" charset="0"/>
                <a:cs typeface="Calibri" panose="020F0502020204030204" pitchFamily="34" charset="0"/>
              </a:rPr>
              <a:t>a chargé le </a:t>
            </a:r>
            <a:r>
              <a:rPr lang="fr-MA" dirty="0">
                <a:latin typeface="Calibri" panose="020F0502020204030204" pitchFamily="34" charset="0"/>
                <a:ea typeface="Calibri" panose="020F0502020204030204" pitchFamily="34" charset="0"/>
                <a:cs typeface="Calibri" panose="020F0502020204030204" pitchFamily="34" charset="0"/>
              </a:rPr>
              <a:t>Haut-Commissariat au Plan (HCP</a:t>
            </a:r>
            <a:r>
              <a:rPr lang="fr-MA" dirty="0" smtClean="0">
                <a:latin typeface="Calibri" panose="020F0502020204030204" pitchFamily="34" charset="0"/>
                <a:ea typeface="Calibri" panose="020F0502020204030204" pitchFamily="34" charset="0"/>
                <a:cs typeface="Calibri" panose="020F0502020204030204" pitchFamily="34" charset="0"/>
              </a:rPr>
              <a:t>) pour </a:t>
            </a:r>
            <a:r>
              <a:rPr lang="fr-MA" dirty="0">
                <a:latin typeface="Calibri" panose="020F0502020204030204" pitchFamily="34" charset="0"/>
                <a:ea typeface="Calibri" panose="020F0502020204030204" pitchFamily="34" charset="0"/>
                <a:cs typeface="Calibri" panose="020F0502020204030204" pitchFamily="34" charset="0"/>
              </a:rPr>
              <a:t>élaborer les rapports relatifs aux Objectifs de développement durable (ODD</a:t>
            </a:r>
            <a:r>
              <a:rPr lang="fr-MA" dirty="0" smtClean="0">
                <a:latin typeface="Calibri" panose="020F0502020204030204" pitchFamily="34" charset="0"/>
                <a:ea typeface="Calibri" panose="020F0502020204030204" pitchFamily="34" charset="0"/>
                <a:cs typeface="Calibri" panose="020F0502020204030204" pitchFamily="34" charset="0"/>
              </a:rPr>
              <a:t>).</a:t>
            </a:r>
          </a:p>
          <a:p>
            <a:pPr algn="just">
              <a:lnSpc>
                <a:spcPct val="107000"/>
              </a:lnSpc>
              <a:spcAft>
                <a:spcPts val="600"/>
              </a:spcAft>
            </a:pPr>
            <a:endParaRPr lang="fr-MA" dirty="0" smtClean="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600"/>
              </a:spcAft>
            </a:pPr>
            <a:r>
              <a:rPr lang="fr-MA" b="1" dirty="0">
                <a:solidFill>
                  <a:srgbClr val="4472C4"/>
                </a:solidFill>
                <a:latin typeface="Calibri" panose="020F0502020204030204" pitchFamily="34" charset="0"/>
                <a:ea typeface="Times New Roman" panose="02020603050405020304" pitchFamily="18" charset="0"/>
                <a:cs typeface="Calibri" panose="020F0502020204030204" pitchFamily="34" charset="0"/>
              </a:rPr>
              <a:t>Approche participative</a:t>
            </a:r>
            <a:endParaRPr lang="en-US" sz="1600" dirty="0">
              <a:latin typeface="Calibri" panose="020F0502020204030204" pitchFamily="34" charset="0"/>
              <a:ea typeface="Calibri" panose="020F0502020204030204" pitchFamily="34" charset="0"/>
              <a:cs typeface="Arial" panose="020B0604020202020204" pitchFamily="34" charset="0"/>
            </a:endParaRPr>
          </a:p>
          <a:p>
            <a:pPr marL="285750" indent="-285750" algn="just">
              <a:spcAft>
                <a:spcPts val="600"/>
              </a:spcAft>
              <a:buFont typeface="Wingdings" panose="05000000000000000000" pitchFamily="2" charset="2"/>
              <a:buChar char="ü"/>
            </a:pPr>
            <a:r>
              <a:rPr lang="fr-FR" dirty="0" smtClean="0">
                <a:latin typeface="Calibri" panose="020F0502020204030204" pitchFamily="34" charset="0"/>
                <a:ea typeface="Times New Roman" panose="02020603050405020304" pitchFamily="18" charset="0"/>
              </a:rPr>
              <a:t>Un </a:t>
            </a:r>
            <a:r>
              <a:rPr lang="fr-FR" dirty="0">
                <a:latin typeface="Calibri" panose="020F0502020204030204" pitchFamily="34" charset="0"/>
                <a:ea typeface="Times New Roman" panose="02020603050405020304" pitchFamily="18" charset="0"/>
              </a:rPr>
              <a:t>réseau de points focaux assurant une coordination efficace en matière d’échange sur l’approche méthodologique du rapport, </a:t>
            </a:r>
            <a:endParaRPr lang="en-US" dirty="0">
              <a:latin typeface="Times New Roman" panose="02020603050405020304" pitchFamily="18" charset="0"/>
              <a:ea typeface="Times New Roman" panose="02020603050405020304" pitchFamily="18" charset="0"/>
            </a:endParaRPr>
          </a:p>
          <a:p>
            <a:pPr algn="just">
              <a:lnSpc>
                <a:spcPct val="107000"/>
              </a:lnSpc>
              <a:spcAft>
                <a:spcPts val="600"/>
              </a:spcAft>
            </a:pPr>
            <a:endParaRPr lang="fr-MA" dirty="0" smtClean="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5384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31C2E1C-DB47-A47E-46F0-FDD431556EE5}"/>
              </a:ext>
            </a:extLst>
          </p:cNvPr>
          <p:cNvPicPr>
            <a:picLocks noChangeAspect="1"/>
          </p:cNvPicPr>
          <p:nvPr/>
        </p:nvPicPr>
        <p:blipFill>
          <a:blip r:embed="rId3"/>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id="{E9068B7A-7664-98CD-3F3E-00D80C1C4572}"/>
              </a:ext>
            </a:extLst>
          </p:cNvPr>
          <p:cNvPicPr>
            <a:picLocks noChangeAspect="1"/>
          </p:cNvPicPr>
          <p:nvPr/>
        </p:nvPicPr>
        <p:blipFill>
          <a:blip r:embed="rId4"/>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id="{F6F62EC1-C38A-AC9B-5AC1-D089460D63C7}"/>
              </a:ext>
            </a:extLst>
          </p:cNvPr>
          <p:cNvPicPr>
            <a:picLocks noChangeAspect="1"/>
          </p:cNvPicPr>
          <p:nvPr/>
        </p:nvPicPr>
        <p:blipFill>
          <a:blip r:embed="rId5"/>
          <a:stretch>
            <a:fillRect/>
          </a:stretch>
        </p:blipFill>
        <p:spPr>
          <a:xfrm>
            <a:off x="992458" y="257407"/>
            <a:ext cx="3778776" cy="990600"/>
          </a:xfrm>
          <a:prstGeom prst="rect">
            <a:avLst/>
          </a:prstGeom>
        </p:spPr>
      </p:pic>
      <p:pic>
        <p:nvPicPr>
          <p:cNvPr id="8" name="Image 7">
            <a:extLst>
              <a:ext uri="{FF2B5EF4-FFF2-40B4-BE49-F238E27FC236}">
                <a16:creationId xmlns:a16="http://schemas.microsoft.com/office/drawing/2014/main" id="{016643BA-9675-2606-586C-67E5AC6479D6}"/>
              </a:ext>
            </a:extLst>
          </p:cNvPr>
          <p:cNvPicPr>
            <a:picLocks noChangeAspect="1"/>
          </p:cNvPicPr>
          <p:nvPr/>
        </p:nvPicPr>
        <p:blipFill>
          <a:blip r:embed="rId6">
            <a:alphaModFix amt="29000"/>
          </a:blip>
          <a:stretch>
            <a:fillRect/>
          </a:stretch>
        </p:blipFill>
        <p:spPr>
          <a:xfrm>
            <a:off x="6456557" y="-606502"/>
            <a:ext cx="6369204" cy="6369204"/>
          </a:xfrm>
          <a:prstGeom prst="rect">
            <a:avLst/>
          </a:prstGeom>
        </p:spPr>
      </p:pic>
      <p:sp>
        <p:nvSpPr>
          <p:cNvPr id="3" name="Rectangle 2"/>
          <p:cNvSpPr/>
          <p:nvPr/>
        </p:nvSpPr>
        <p:spPr>
          <a:xfrm>
            <a:off x="1899760" y="2832721"/>
            <a:ext cx="8973879" cy="2158411"/>
          </a:xfrm>
          <a:prstGeom prst="rect">
            <a:avLst/>
          </a:prstGeom>
        </p:spPr>
        <p:txBody>
          <a:bodyPr wrap="square">
            <a:spAutoFit/>
          </a:bodyPr>
          <a:lstStyle/>
          <a:p>
            <a:pPr lvl="0">
              <a:lnSpc>
                <a:spcPct val="107000"/>
              </a:lnSpc>
              <a:spcAft>
                <a:spcPts val="600"/>
              </a:spcAft>
            </a:pPr>
            <a:r>
              <a:rPr lang="fr-FR" b="1" dirty="0" smtClean="0">
                <a:solidFill>
                  <a:srgbClr val="993300"/>
                </a:solidFill>
                <a:latin typeface="Calibri" panose="020F0502020204030204" pitchFamily="34" charset="0"/>
                <a:ea typeface="Times New Roman" panose="02020603050405020304" pitchFamily="18" charset="0"/>
                <a:cs typeface="Calibri" panose="020F0502020204030204" pitchFamily="34" charset="0"/>
              </a:rPr>
              <a:t>2. Bilan </a:t>
            </a:r>
            <a:r>
              <a:rPr lang="fr-FR" b="1" dirty="0">
                <a:solidFill>
                  <a:srgbClr val="993300"/>
                </a:solidFill>
                <a:latin typeface="Calibri" panose="020F0502020204030204" pitchFamily="34" charset="0"/>
                <a:ea typeface="Times New Roman" panose="02020603050405020304" pitchFamily="18" charset="0"/>
                <a:cs typeface="Calibri" panose="020F0502020204030204" pitchFamily="34" charset="0"/>
              </a:rPr>
              <a:t>global des principales réalisations</a:t>
            </a:r>
            <a:endParaRPr lang="en-US" sz="1600" dirty="0">
              <a:latin typeface="Calibri" panose="020F0502020204030204" pitchFamily="34" charset="0"/>
              <a:ea typeface="Calibri" panose="020F0502020204030204" pitchFamily="34" charset="0"/>
              <a:cs typeface="Arial" panose="020B0604020202020204" pitchFamily="34" charset="0"/>
            </a:endParaRPr>
          </a:p>
          <a:p>
            <a:pPr>
              <a:spcAft>
                <a:spcPts val="600"/>
              </a:spcAft>
            </a:pPr>
            <a:endParaRPr lang="fr-FR" dirty="0" smtClean="0">
              <a:latin typeface="Calibri" panose="020F0502020204030204" pitchFamily="34" charset="0"/>
              <a:ea typeface="Times New Roman" panose="02020603050405020304" pitchFamily="18" charset="0"/>
            </a:endParaRPr>
          </a:p>
          <a:p>
            <a:pPr marL="342900" lvl="0" indent="-342900" algn="just">
              <a:spcAft>
                <a:spcPts val="600"/>
              </a:spcAft>
              <a:buFont typeface="Symbol" panose="05050102010706020507" pitchFamily="18" charset="2"/>
              <a:buChar char=""/>
            </a:pPr>
            <a:r>
              <a:rPr lang="fr-FR" dirty="0" smtClean="0">
                <a:solidFill>
                  <a:srgbClr val="000000"/>
                </a:solidFill>
                <a:latin typeface="Calibri" panose="020F0502020204030204" pitchFamily="34" charset="0"/>
                <a:ea typeface="Times New Roman" panose="02020603050405020304" pitchFamily="18" charset="0"/>
              </a:rPr>
              <a:t>La </a:t>
            </a:r>
            <a:r>
              <a:rPr lang="fr-FR" dirty="0">
                <a:solidFill>
                  <a:srgbClr val="000000"/>
                </a:solidFill>
                <a:latin typeface="Calibri" panose="020F0502020204030204" pitchFamily="34" charset="0"/>
                <a:ea typeface="Times New Roman" panose="02020603050405020304" pitchFamily="18" charset="0"/>
              </a:rPr>
              <a:t>production de six rapports nationaux </a:t>
            </a:r>
            <a:r>
              <a:rPr lang="fr-FR" dirty="0" smtClean="0">
                <a:solidFill>
                  <a:srgbClr val="000000"/>
                </a:solidFill>
                <a:latin typeface="Calibri" panose="020F0502020204030204" pitchFamily="34" charset="0"/>
                <a:ea typeface="Times New Roman" panose="02020603050405020304" pitchFamily="18" charset="0"/>
              </a:rPr>
              <a:t>;</a:t>
            </a:r>
          </a:p>
          <a:p>
            <a:pPr lvl="0" algn="just">
              <a:spcAft>
                <a:spcPts val="600"/>
              </a:spcAft>
            </a:pPr>
            <a:endParaRPr lang="fr-FR" dirty="0" smtClean="0">
              <a:solidFill>
                <a:srgbClr val="000000"/>
              </a:solidFill>
              <a:latin typeface="Calibri" panose="020F0502020204030204" pitchFamily="34" charset="0"/>
              <a:ea typeface="Times New Roman" panose="02020603050405020304" pitchFamily="18" charset="0"/>
            </a:endParaRPr>
          </a:p>
          <a:p>
            <a:pPr marL="342900" lvl="0" indent="-342900" algn="just">
              <a:spcAft>
                <a:spcPts val="600"/>
              </a:spcAft>
              <a:buFont typeface="Symbol" panose="05050102010706020507" pitchFamily="18" charset="2"/>
              <a:buChar char=""/>
            </a:pPr>
            <a:r>
              <a:rPr lang="fr-FR" dirty="0" smtClean="0">
                <a:solidFill>
                  <a:srgbClr val="000000"/>
                </a:solidFill>
                <a:latin typeface="Calibri" panose="020F0502020204030204" pitchFamily="34" charset="0"/>
                <a:ea typeface="Times New Roman" panose="02020603050405020304" pitchFamily="18" charset="0"/>
              </a:rPr>
              <a:t>Deux </a:t>
            </a:r>
            <a:r>
              <a:rPr lang="fr-FR" dirty="0" smtClean="0">
                <a:solidFill>
                  <a:srgbClr val="000000"/>
                </a:solidFill>
                <a:latin typeface="Calibri" panose="020F0502020204030204" pitchFamily="34" charset="0"/>
                <a:ea typeface="Times New Roman" panose="02020603050405020304" pitchFamily="18" charset="0"/>
              </a:rPr>
              <a:t>rapports </a:t>
            </a:r>
            <a:r>
              <a:rPr lang="fr-FR" dirty="0">
                <a:solidFill>
                  <a:srgbClr val="000000"/>
                </a:solidFill>
                <a:latin typeface="Calibri" panose="020F0502020204030204" pitchFamily="34" charset="0"/>
                <a:ea typeface="Times New Roman" panose="02020603050405020304" pitchFamily="18" charset="0"/>
              </a:rPr>
              <a:t>régionaux </a:t>
            </a:r>
            <a:r>
              <a:rPr lang="fr-FR" dirty="0" smtClean="0">
                <a:solidFill>
                  <a:srgbClr val="000000"/>
                </a:solidFill>
                <a:latin typeface="Calibri" panose="020F0502020204030204" pitchFamily="34" charset="0"/>
                <a:ea typeface="Times New Roman" panose="02020603050405020304" pitchFamily="18" charset="0"/>
              </a:rPr>
              <a:t>(</a:t>
            </a:r>
            <a:r>
              <a:rPr lang="fr-FR" dirty="0">
                <a:solidFill>
                  <a:srgbClr val="000000"/>
                </a:solidFill>
                <a:latin typeface="Calibri" panose="020F0502020204030204" pitchFamily="34" charset="0"/>
                <a:ea typeface="Times New Roman" panose="02020603050405020304" pitchFamily="18" charset="0"/>
              </a:rPr>
              <a:t>régions de Tanger-Tétouan-Al Hoceima et de Casablanca-Settat.</a:t>
            </a:r>
            <a:endParaRPr lang="en-US" dirty="0">
              <a:latin typeface="Times New Roman" panose="02020603050405020304" pitchFamily="18" charset="0"/>
              <a:ea typeface="Times New Roman" panose="02020603050405020304" pitchFamily="18" charset="0"/>
            </a:endParaRPr>
          </a:p>
          <a:p>
            <a:pPr lvl="0">
              <a:spcAft>
                <a:spcPts val="600"/>
              </a:spcAft>
            </a:pP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70843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31C2E1C-DB47-A47E-46F0-FDD431556EE5}"/>
              </a:ext>
            </a:extLst>
          </p:cNvPr>
          <p:cNvPicPr>
            <a:picLocks noChangeAspect="1"/>
          </p:cNvPicPr>
          <p:nvPr/>
        </p:nvPicPr>
        <p:blipFill>
          <a:blip r:embed="rId3"/>
          <a:stretch>
            <a:fillRect/>
          </a:stretch>
        </p:blipFill>
        <p:spPr>
          <a:xfrm>
            <a:off x="256478" y="257407"/>
            <a:ext cx="304800" cy="990600"/>
          </a:xfrm>
          <a:prstGeom prst="rect">
            <a:avLst/>
          </a:prstGeom>
        </p:spPr>
      </p:pic>
      <p:pic>
        <p:nvPicPr>
          <p:cNvPr id="5" name="Image 4">
            <a:extLst>
              <a:ext uri="{FF2B5EF4-FFF2-40B4-BE49-F238E27FC236}">
                <a16:creationId xmlns:a16="http://schemas.microsoft.com/office/drawing/2014/main" id="{E9068B7A-7664-98CD-3F3E-00D80C1C4572}"/>
              </a:ext>
            </a:extLst>
          </p:cNvPr>
          <p:cNvPicPr>
            <a:picLocks noChangeAspect="1"/>
          </p:cNvPicPr>
          <p:nvPr/>
        </p:nvPicPr>
        <p:blipFill>
          <a:blip r:embed="rId4"/>
          <a:stretch>
            <a:fillRect/>
          </a:stretch>
        </p:blipFill>
        <p:spPr>
          <a:xfrm>
            <a:off x="11476463" y="5762702"/>
            <a:ext cx="457200" cy="863600"/>
          </a:xfrm>
          <a:prstGeom prst="rect">
            <a:avLst/>
          </a:prstGeom>
        </p:spPr>
      </p:pic>
      <p:pic>
        <p:nvPicPr>
          <p:cNvPr id="7" name="Image 6">
            <a:extLst>
              <a:ext uri="{FF2B5EF4-FFF2-40B4-BE49-F238E27FC236}">
                <a16:creationId xmlns:a16="http://schemas.microsoft.com/office/drawing/2014/main" id="{F6F62EC1-C38A-AC9B-5AC1-D089460D63C7}"/>
              </a:ext>
            </a:extLst>
          </p:cNvPr>
          <p:cNvPicPr>
            <a:picLocks noChangeAspect="1"/>
          </p:cNvPicPr>
          <p:nvPr/>
        </p:nvPicPr>
        <p:blipFill>
          <a:blip r:embed="rId5"/>
          <a:stretch>
            <a:fillRect/>
          </a:stretch>
        </p:blipFill>
        <p:spPr>
          <a:xfrm>
            <a:off x="992458" y="257407"/>
            <a:ext cx="3778776" cy="990600"/>
          </a:xfrm>
          <a:prstGeom prst="rect">
            <a:avLst/>
          </a:prstGeom>
        </p:spPr>
      </p:pic>
      <p:pic>
        <p:nvPicPr>
          <p:cNvPr id="8" name="Image 7">
            <a:extLst>
              <a:ext uri="{FF2B5EF4-FFF2-40B4-BE49-F238E27FC236}">
                <a16:creationId xmlns:a16="http://schemas.microsoft.com/office/drawing/2014/main" id="{016643BA-9675-2606-586C-67E5AC6479D6}"/>
              </a:ext>
            </a:extLst>
          </p:cNvPr>
          <p:cNvPicPr>
            <a:picLocks noChangeAspect="1"/>
          </p:cNvPicPr>
          <p:nvPr/>
        </p:nvPicPr>
        <p:blipFill>
          <a:blip r:embed="rId6">
            <a:alphaModFix amt="29000"/>
          </a:blip>
          <a:stretch>
            <a:fillRect/>
          </a:stretch>
        </p:blipFill>
        <p:spPr>
          <a:xfrm>
            <a:off x="6456557" y="-606502"/>
            <a:ext cx="6369204" cy="6369204"/>
          </a:xfrm>
          <a:prstGeom prst="rect">
            <a:avLst/>
          </a:prstGeom>
        </p:spPr>
      </p:pic>
      <p:sp>
        <p:nvSpPr>
          <p:cNvPr id="3" name="Rectangle 2"/>
          <p:cNvSpPr/>
          <p:nvPr/>
        </p:nvSpPr>
        <p:spPr>
          <a:xfrm>
            <a:off x="1275907" y="1561771"/>
            <a:ext cx="9750056" cy="5068054"/>
          </a:xfrm>
          <a:prstGeom prst="rect">
            <a:avLst/>
          </a:prstGeom>
        </p:spPr>
        <p:txBody>
          <a:bodyPr wrap="square">
            <a:spAutoFit/>
          </a:bodyPr>
          <a:lstStyle/>
          <a:p>
            <a:pPr algn="just">
              <a:lnSpc>
                <a:spcPts val="1605"/>
              </a:lnSpc>
              <a:spcAft>
                <a:spcPts val="0"/>
              </a:spcAft>
            </a:pPr>
            <a:r>
              <a:rPr lang="fr-FR" b="1" dirty="0">
                <a:solidFill>
                  <a:srgbClr val="00B050"/>
                </a:solidFill>
                <a:latin typeface="Calibri" panose="020F0502020204030204" pitchFamily="34" charset="0"/>
                <a:ea typeface="Calibri" panose="020F0502020204030204" pitchFamily="34" charset="0"/>
                <a:cs typeface="Arial" panose="020B0604020202020204" pitchFamily="34" charset="0"/>
              </a:rPr>
              <a:t>Des cibles pratiquement atteintes </a:t>
            </a:r>
            <a:endParaRPr lang="en-US" dirty="0">
              <a:latin typeface="Figtree"/>
              <a:ea typeface="Calibri" panose="020F0502020204030204" pitchFamily="34" charset="0"/>
              <a:cs typeface="Arial" panose="020B0604020202020204" pitchFamily="34" charset="0"/>
            </a:endParaRPr>
          </a:p>
          <a:p>
            <a:pPr marL="285750" indent="-285750" algn="just">
              <a:spcAft>
                <a:spcPts val="600"/>
              </a:spcAft>
              <a:buFont typeface="Arial" panose="020B0604020202020204" pitchFamily="34" charset="0"/>
              <a:buChar char="•"/>
            </a:pPr>
            <a:r>
              <a:rPr lang="fr-FR" b="1" dirty="0">
                <a:solidFill>
                  <a:srgbClr val="000000"/>
                </a:solidFill>
                <a:latin typeface="Calibri" panose="020F0502020204030204" pitchFamily="34" charset="0"/>
                <a:ea typeface="Calibri" panose="020F0502020204030204" pitchFamily="34" charset="0"/>
                <a:cs typeface="Arial" panose="020B0604020202020204" pitchFamily="34" charset="0"/>
              </a:rPr>
              <a:t>Eradication de la faim et de la pauvreté extrême : </a:t>
            </a:r>
            <a:r>
              <a:rPr lang="fr-FR" dirty="0">
                <a:solidFill>
                  <a:srgbClr val="000000"/>
                </a:solidFill>
                <a:latin typeface="Calibri" panose="020F0502020204030204" pitchFamily="34" charset="0"/>
                <a:ea typeface="Calibri" panose="020F0502020204030204" pitchFamily="34" charset="0"/>
                <a:cs typeface="Arial" panose="020B0604020202020204" pitchFamily="34" charset="0"/>
              </a:rPr>
              <a:t>la part de la population </a:t>
            </a:r>
            <a:r>
              <a:rPr lang="fr-FR" dirty="0" smtClean="0">
                <a:solidFill>
                  <a:srgbClr val="000000"/>
                </a:solidFill>
                <a:latin typeface="Calibri" panose="020F0502020204030204" pitchFamily="34" charset="0"/>
                <a:ea typeface="Calibri" panose="020F0502020204030204" pitchFamily="34" charset="0"/>
                <a:cs typeface="Arial" panose="020B0604020202020204" pitchFamily="34" charset="0"/>
              </a:rPr>
              <a:t>en </a:t>
            </a:r>
            <a:r>
              <a:rPr lang="fr-FR" dirty="0">
                <a:solidFill>
                  <a:srgbClr val="000000"/>
                </a:solidFill>
                <a:latin typeface="Calibri" panose="020F0502020204030204" pitchFamily="34" charset="0"/>
                <a:ea typeface="Calibri" panose="020F0502020204030204" pitchFamily="34" charset="0"/>
                <a:cs typeface="Arial" panose="020B0604020202020204" pitchFamily="34" charset="0"/>
              </a:rPr>
              <a:t>situation pauvreté extrême 0,3% (2022). </a:t>
            </a:r>
            <a:endParaRPr lang="en-US" dirty="0">
              <a:latin typeface="Figtree"/>
              <a:ea typeface="Calibri" panose="020F0502020204030204" pitchFamily="34" charset="0"/>
              <a:cs typeface="Arial" panose="020B0604020202020204" pitchFamily="34" charset="0"/>
            </a:endParaRPr>
          </a:p>
          <a:p>
            <a:pPr marL="285750" indent="-285750" algn="just">
              <a:spcAft>
                <a:spcPts val="600"/>
              </a:spcAft>
              <a:buFont typeface="Arial" panose="020B0604020202020204" pitchFamily="34" charset="0"/>
              <a:buChar char="•"/>
            </a:pPr>
            <a:r>
              <a:rPr lang="fr-FR" b="1" dirty="0">
                <a:solidFill>
                  <a:srgbClr val="000000"/>
                </a:solidFill>
                <a:latin typeface="Calibri" panose="020F0502020204030204" pitchFamily="34" charset="0"/>
                <a:ea typeface="Calibri" panose="020F0502020204030204" pitchFamily="34" charset="0"/>
                <a:cs typeface="Arial" panose="020B0604020202020204" pitchFamily="34" charset="0"/>
              </a:rPr>
              <a:t>Réduction de la mortalité maternelle et infantile : </a:t>
            </a:r>
            <a:r>
              <a:rPr lang="fr-FR" dirty="0" smtClean="0">
                <a:solidFill>
                  <a:srgbClr val="000000"/>
                </a:solidFill>
                <a:latin typeface="Calibri" panose="020F0502020204030204" pitchFamily="34" charset="0"/>
                <a:ea typeface="Calibri" panose="020F0502020204030204" pitchFamily="34" charset="0"/>
                <a:cs typeface="Arial" panose="020B0604020202020204" pitchFamily="34" charset="0"/>
              </a:rPr>
              <a:t>le </a:t>
            </a:r>
            <a:r>
              <a:rPr lang="fr-FR" dirty="0">
                <a:solidFill>
                  <a:srgbClr val="000000"/>
                </a:solidFill>
                <a:latin typeface="Calibri" panose="020F0502020204030204" pitchFamily="34" charset="0"/>
                <a:ea typeface="Calibri" panose="020F0502020204030204" pitchFamily="34" charset="0"/>
                <a:cs typeface="Arial" panose="020B0604020202020204" pitchFamily="34" charset="0"/>
              </a:rPr>
              <a:t>taux de mortalité maternelle a été réduit à 72,6 décès pour 100 mille naissances vivantes (MNV)(en </a:t>
            </a:r>
            <a:r>
              <a:rPr lang="fr-FR" dirty="0" smtClean="0">
                <a:solidFill>
                  <a:srgbClr val="000000"/>
                </a:solidFill>
                <a:latin typeface="Calibri" panose="020F0502020204030204" pitchFamily="34" charset="0"/>
                <a:ea typeface="Calibri" panose="020F0502020204030204" pitchFamily="34" charset="0"/>
                <a:cs typeface="Arial" panose="020B0604020202020204" pitchFamily="34" charset="0"/>
              </a:rPr>
              <a:t>2018</a:t>
            </a:r>
            <a:r>
              <a:rPr lang="fr-FR"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fr-FR" dirty="0" smtClean="0">
                <a:solidFill>
                  <a:srgbClr val="000000"/>
                </a:solidFill>
                <a:latin typeface="Calibri" panose="020F0502020204030204" pitchFamily="34" charset="0"/>
                <a:ea typeface="Calibri" panose="020F0502020204030204" pitchFamily="34" charset="0"/>
                <a:cs typeface="Arial" panose="020B0604020202020204" pitchFamily="34" charset="0"/>
              </a:rPr>
              <a:t>, </a:t>
            </a:r>
            <a:r>
              <a:rPr lang="fr-FR" dirty="0">
                <a:solidFill>
                  <a:srgbClr val="000000"/>
                </a:solidFill>
                <a:latin typeface="Calibri" panose="020F0502020204030204" pitchFamily="34" charset="0"/>
                <a:ea typeface="Calibri" panose="020F0502020204030204" pitchFamily="34" charset="0"/>
                <a:cs typeface="Arial" panose="020B0604020202020204" pitchFamily="34" charset="0"/>
              </a:rPr>
              <a:t>celui de la mortalité néonatale à 13,6 pour MNV et de la mortalité infanto-juvénile à 22,2 pour MNV. </a:t>
            </a:r>
            <a:endParaRPr lang="en-US" dirty="0">
              <a:latin typeface="Figtree"/>
              <a:ea typeface="Calibri" panose="020F0502020204030204" pitchFamily="34" charset="0"/>
              <a:cs typeface="Arial" panose="020B0604020202020204" pitchFamily="34" charset="0"/>
            </a:endParaRPr>
          </a:p>
          <a:p>
            <a:pPr marL="285750" indent="-285750" algn="just">
              <a:spcAft>
                <a:spcPts val="600"/>
              </a:spcAft>
              <a:buFont typeface="Arial" panose="020B0604020202020204" pitchFamily="34" charset="0"/>
              <a:buChar char="•"/>
            </a:pPr>
            <a:r>
              <a:rPr lang="fr-FR" b="1" dirty="0">
                <a:solidFill>
                  <a:srgbClr val="000000"/>
                </a:solidFill>
                <a:latin typeface="Calibri" panose="020F0502020204030204" pitchFamily="34" charset="0"/>
                <a:ea typeface="Calibri" panose="020F0502020204030204" pitchFamily="34" charset="0"/>
                <a:cs typeface="Arial" panose="020B0604020202020204" pitchFamily="34" charset="0"/>
              </a:rPr>
              <a:t>Généralisation de la scolarisation au primaire et au collégial : </a:t>
            </a:r>
            <a:r>
              <a:rPr lang="fr-FR" dirty="0">
                <a:solidFill>
                  <a:srgbClr val="000000"/>
                </a:solidFill>
                <a:latin typeface="Calibri" panose="020F0502020204030204" pitchFamily="34" charset="0"/>
                <a:ea typeface="Calibri" panose="020F0502020204030204" pitchFamily="34" charset="0"/>
                <a:cs typeface="Arial" panose="020B0604020202020204" pitchFamily="34" charset="0"/>
              </a:rPr>
              <a:t>En 2024, la scolarisation est généralisée au primaire et au collégial.</a:t>
            </a:r>
            <a:endParaRPr lang="en-US" dirty="0">
              <a:latin typeface="Figtree"/>
              <a:ea typeface="Calibri" panose="020F0502020204030204" pitchFamily="34" charset="0"/>
              <a:cs typeface="Arial" panose="020B0604020202020204" pitchFamily="34" charset="0"/>
            </a:endParaRPr>
          </a:p>
          <a:p>
            <a:pPr marL="285750" indent="-285750" algn="just">
              <a:spcAft>
                <a:spcPts val="600"/>
              </a:spcAft>
              <a:buFont typeface="Arial" panose="020B0604020202020204" pitchFamily="34" charset="0"/>
              <a:buChar char="•"/>
            </a:pPr>
            <a:r>
              <a:rPr lang="fr-FR" b="1" dirty="0">
                <a:solidFill>
                  <a:srgbClr val="000000"/>
                </a:solidFill>
                <a:latin typeface="Calibri" panose="020F0502020204030204" pitchFamily="34" charset="0"/>
                <a:ea typeface="Calibri" panose="020F0502020204030204" pitchFamily="34" charset="0"/>
                <a:cs typeface="Arial" panose="020B0604020202020204" pitchFamily="34" charset="0"/>
              </a:rPr>
              <a:t>La parité filles-garçons (F/G) dans la scolarisation est quasiment réalisée en 2024: </a:t>
            </a:r>
            <a:r>
              <a:rPr lang="fr-FR" dirty="0">
                <a:solidFill>
                  <a:srgbClr val="000000"/>
                </a:solidFill>
                <a:latin typeface="Calibri" panose="020F0502020204030204" pitchFamily="34" charset="0"/>
                <a:ea typeface="Calibri" panose="020F0502020204030204" pitchFamily="34" charset="0"/>
                <a:cs typeface="Arial" panose="020B0604020202020204" pitchFamily="34" charset="0"/>
              </a:rPr>
              <a:t>l’indice de parité F/G est de 0,97 au primaire, 0,96 au collégial et de 1,17 au qualifiant. </a:t>
            </a:r>
            <a:endParaRPr lang="en-US" dirty="0">
              <a:latin typeface="Figtree"/>
              <a:ea typeface="Calibri" panose="020F0502020204030204" pitchFamily="34" charset="0"/>
              <a:cs typeface="Arial" panose="020B0604020202020204" pitchFamily="34" charset="0"/>
            </a:endParaRPr>
          </a:p>
          <a:p>
            <a:pPr marL="285750" indent="-285750" algn="just">
              <a:spcAft>
                <a:spcPts val="600"/>
              </a:spcAft>
              <a:buFont typeface="Arial" panose="020B0604020202020204" pitchFamily="34" charset="0"/>
              <a:buChar char="•"/>
            </a:pPr>
            <a:r>
              <a:rPr lang="fr-FR" b="1" dirty="0">
                <a:solidFill>
                  <a:srgbClr val="000000"/>
                </a:solidFill>
                <a:latin typeface="Calibri" panose="020F0502020204030204" pitchFamily="34" charset="0"/>
                <a:ea typeface="Calibri" panose="020F0502020204030204" pitchFamily="34" charset="0"/>
                <a:cs typeface="Arial" panose="020B0604020202020204" pitchFamily="34" charset="0"/>
              </a:rPr>
              <a:t>Inclusion numérique des femmes en 2024: </a:t>
            </a:r>
            <a:r>
              <a:rPr lang="fr-FR" dirty="0">
                <a:solidFill>
                  <a:srgbClr val="000000"/>
                </a:solidFill>
                <a:latin typeface="Calibri" panose="020F0502020204030204" pitchFamily="34" charset="0"/>
                <a:ea typeface="Calibri" panose="020F0502020204030204" pitchFamily="34" charset="0"/>
                <a:cs typeface="Arial" panose="020B0604020202020204" pitchFamily="34" charset="0"/>
              </a:rPr>
              <a:t>96,7% des femmes de 5 ans et plus possèdent un téléphone portable (97,3% pour les hommes). </a:t>
            </a:r>
            <a:endParaRPr lang="en-US" dirty="0">
              <a:latin typeface="Figtree"/>
              <a:ea typeface="Calibri" panose="020F0502020204030204" pitchFamily="34" charset="0"/>
              <a:cs typeface="Arial" panose="020B0604020202020204" pitchFamily="34" charset="0"/>
            </a:endParaRPr>
          </a:p>
          <a:p>
            <a:pPr marL="285750" indent="-285750" algn="just">
              <a:spcAft>
                <a:spcPts val="600"/>
              </a:spcAft>
              <a:buFont typeface="Arial" panose="020B0604020202020204" pitchFamily="34" charset="0"/>
              <a:buChar char="•"/>
            </a:pPr>
            <a:r>
              <a:rPr lang="fr-FR" b="1" dirty="0">
                <a:solidFill>
                  <a:srgbClr val="000000"/>
                </a:solidFill>
                <a:latin typeface="Calibri" panose="020F0502020204030204" pitchFamily="34" charset="0"/>
                <a:ea typeface="Calibri" panose="020F0502020204030204" pitchFamily="34" charset="0"/>
                <a:cs typeface="Arial" panose="020B0604020202020204" pitchFamily="34" charset="0"/>
              </a:rPr>
              <a:t>Accès quasi-généralisé à l’eau potable : </a:t>
            </a:r>
            <a:r>
              <a:rPr lang="fr-FR" dirty="0">
                <a:solidFill>
                  <a:srgbClr val="000000"/>
                </a:solidFill>
                <a:latin typeface="Calibri" panose="020F0502020204030204" pitchFamily="34" charset="0"/>
                <a:ea typeface="Calibri" panose="020F0502020204030204" pitchFamily="34" charset="0"/>
                <a:cs typeface="Arial" panose="020B0604020202020204" pitchFamily="34" charset="0"/>
              </a:rPr>
              <a:t>généralisé en milieu urbain et à 98,5% en milieu rural; </a:t>
            </a:r>
            <a:endParaRPr lang="en-US" dirty="0">
              <a:latin typeface="Figtree"/>
              <a:ea typeface="Calibri" panose="020F0502020204030204" pitchFamily="34" charset="0"/>
              <a:cs typeface="Arial" panose="020B0604020202020204" pitchFamily="34" charset="0"/>
            </a:endParaRPr>
          </a:p>
          <a:p>
            <a:pPr marL="285750" indent="-285750" algn="just">
              <a:spcAft>
                <a:spcPts val="600"/>
              </a:spcAft>
              <a:buFont typeface="Arial" panose="020B0604020202020204" pitchFamily="34" charset="0"/>
              <a:buChar char="•"/>
            </a:pPr>
            <a:r>
              <a:rPr lang="fr-FR" b="1" dirty="0">
                <a:solidFill>
                  <a:srgbClr val="000000"/>
                </a:solidFill>
                <a:latin typeface="Calibri" panose="020F0502020204030204" pitchFamily="34" charset="0"/>
                <a:ea typeface="Calibri" panose="020F0502020204030204" pitchFamily="34" charset="0"/>
                <a:cs typeface="Arial" panose="020B0604020202020204" pitchFamily="34" charset="0"/>
              </a:rPr>
              <a:t>Accès généralisé à l’électricité avec un taux de </a:t>
            </a:r>
            <a:r>
              <a:rPr lang="fr-FR" dirty="0">
                <a:solidFill>
                  <a:srgbClr val="000000"/>
                </a:solidFill>
                <a:latin typeface="Calibri" panose="020F0502020204030204" pitchFamily="34" charset="0"/>
                <a:ea typeface="Calibri" panose="020F0502020204030204" pitchFamily="34" charset="0"/>
                <a:cs typeface="Arial" panose="020B0604020202020204" pitchFamily="34" charset="0"/>
              </a:rPr>
              <a:t>99,3%; </a:t>
            </a:r>
            <a:endParaRPr lang="en-US" dirty="0">
              <a:latin typeface="Figtree"/>
              <a:ea typeface="Calibri" panose="020F0502020204030204" pitchFamily="34" charset="0"/>
              <a:cs typeface="Arial" panose="020B0604020202020204" pitchFamily="34" charset="0"/>
            </a:endParaRPr>
          </a:p>
          <a:p>
            <a:pPr marL="285750" indent="-285750" algn="just">
              <a:spcAft>
                <a:spcPts val="600"/>
              </a:spcAft>
              <a:buFont typeface="Arial" panose="020B0604020202020204" pitchFamily="34" charset="0"/>
              <a:buChar char="•"/>
            </a:pPr>
            <a:r>
              <a:rPr lang="fr-FR" b="1" dirty="0">
                <a:solidFill>
                  <a:srgbClr val="000000"/>
                </a:solidFill>
                <a:latin typeface="Calibri" panose="020F0502020204030204" pitchFamily="34" charset="0"/>
                <a:ea typeface="Calibri" panose="020F0502020204030204" pitchFamily="34" charset="0"/>
                <a:cs typeface="Arial" panose="020B0604020202020204" pitchFamily="34" charset="0"/>
              </a:rPr>
              <a:t>Elimination du travail des enfants : </a:t>
            </a:r>
            <a:r>
              <a:rPr lang="fr-FR" dirty="0">
                <a:solidFill>
                  <a:srgbClr val="000000"/>
                </a:solidFill>
                <a:latin typeface="Calibri" panose="020F0502020204030204" pitchFamily="34" charset="0"/>
                <a:ea typeface="Calibri" panose="020F0502020204030204" pitchFamily="34" charset="0"/>
                <a:cs typeface="Arial" panose="020B0604020202020204" pitchFamily="34" charset="0"/>
              </a:rPr>
              <a:t>seulement 1,3% des enfants 7-17 ans au travail ;  </a:t>
            </a:r>
            <a:endParaRPr lang="en-US" dirty="0">
              <a:latin typeface="Figtree"/>
              <a:ea typeface="Calibri" panose="020F0502020204030204" pitchFamily="34" charset="0"/>
              <a:cs typeface="Arial" panose="020B0604020202020204" pitchFamily="34" charset="0"/>
            </a:endParaRPr>
          </a:p>
          <a:p>
            <a:pPr marL="285750" indent="-285750" algn="just">
              <a:spcAft>
                <a:spcPts val="600"/>
              </a:spcAft>
              <a:buFont typeface="Arial" panose="020B0604020202020204" pitchFamily="34" charset="0"/>
              <a:buChar char="•"/>
            </a:pPr>
            <a:r>
              <a:rPr lang="fr-FR" b="1" dirty="0">
                <a:solidFill>
                  <a:srgbClr val="000000"/>
                </a:solidFill>
                <a:latin typeface="Calibri" panose="020F0502020204030204" pitchFamily="34" charset="0"/>
                <a:ea typeface="Calibri" panose="020F0502020204030204" pitchFamily="34" charset="0"/>
                <a:cs typeface="Arial" panose="020B0604020202020204" pitchFamily="34" charset="0"/>
              </a:rPr>
              <a:t>Accès au logement décent : </a:t>
            </a:r>
            <a:r>
              <a:rPr lang="fr-FR" dirty="0">
                <a:solidFill>
                  <a:srgbClr val="000000"/>
                </a:solidFill>
                <a:latin typeface="Calibri" panose="020F0502020204030204" pitchFamily="34" charset="0"/>
                <a:ea typeface="Calibri" panose="020F0502020204030204" pitchFamily="34" charset="0"/>
                <a:cs typeface="Arial" panose="020B0604020202020204" pitchFamily="34" charset="0"/>
              </a:rPr>
              <a:t>le taux d’habitat sommaire en milieu urbain est réduit à 3,4%.</a:t>
            </a:r>
            <a:endParaRPr lang="en-US" dirty="0">
              <a:latin typeface="Figtree"/>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1072007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1148</TotalTime>
  <Words>1482</Words>
  <Application>Microsoft Office PowerPoint</Application>
  <PresentationFormat>Grand écran</PresentationFormat>
  <Paragraphs>156</Paragraphs>
  <Slides>19</Slides>
  <Notes>16</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19</vt:i4>
      </vt:variant>
    </vt:vector>
  </HeadingPairs>
  <TitlesOfParts>
    <vt:vector size="32" baseType="lpstr">
      <vt:lpstr>Arial</vt:lpstr>
      <vt:lpstr>Arial Black</vt:lpstr>
      <vt:lpstr>Arial Rounded MT Bold</vt:lpstr>
      <vt:lpstr>Calibri</vt:lpstr>
      <vt:lpstr>Calibri Light</vt:lpstr>
      <vt:lpstr>Figtree</vt:lpstr>
      <vt:lpstr>Roboto</vt:lpstr>
      <vt:lpstr>Roboto Medium</vt:lpstr>
      <vt:lpstr>Roboto Thin</vt:lpstr>
      <vt:lpstr>Symbol</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hp</cp:lastModifiedBy>
  <cp:revision>61</cp:revision>
  <dcterms:created xsi:type="dcterms:W3CDTF">2025-10-16T09:13:00Z</dcterms:created>
  <dcterms:modified xsi:type="dcterms:W3CDTF">2025-10-21T08:36:12Z</dcterms:modified>
</cp:coreProperties>
</file>